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5" r:id="rId9"/>
    <p:sldId id="266" r:id="rId10"/>
    <p:sldId id="267" r:id="rId11"/>
    <p:sldId id="268" r:id="rId12"/>
    <p:sldId id="269" r:id="rId13"/>
    <p:sldId id="270" r:id="rId14"/>
    <p:sldId id="271"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16" name="15 Marcador de número de diapositiva"/>
          <p:cNvSpPr>
            <a:spLocks noGrp="1"/>
          </p:cNvSpPr>
          <p:nvPr>
            <p:ph type="sldNum" sz="quarter" idx="11"/>
          </p:nvPr>
        </p:nvSpPr>
        <p:spPr/>
        <p:txBody>
          <a:bodyPr/>
          <a:lstStyle/>
          <a:p>
            <a:fld id="{C616E844-CA06-4138-BA28-3430BCCD58E7}" type="slidenum">
              <a:rPr lang="es-MX" smtClean="0"/>
              <a:pPr/>
              <a:t>‹Nº›</a:t>
            </a:fld>
            <a:endParaRPr lang="es-MX"/>
          </a:p>
        </p:txBody>
      </p:sp>
      <p:sp>
        <p:nvSpPr>
          <p:cNvPr id="17" name="16 Marcador de pie de página"/>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D38E1D58-F9B0-4FC2-90AB-6BF6C4A2E007}" type="datetimeFigureOut">
              <a:rPr lang="es-MX" smtClean="0"/>
              <a:pPr/>
              <a:t>26/02/2012</a:t>
            </a:fld>
            <a:endParaRPr lang="es-MX"/>
          </a:p>
        </p:txBody>
      </p:sp>
      <p:sp>
        <p:nvSpPr>
          <p:cNvPr id="15" name="14 Marcador de número de diapositiva"/>
          <p:cNvSpPr>
            <a:spLocks noGrp="1"/>
          </p:cNvSpPr>
          <p:nvPr>
            <p:ph type="sldNum" sz="quarter" idx="15"/>
          </p:nvPr>
        </p:nvSpPr>
        <p:spPr/>
        <p:txBody>
          <a:bodyPr/>
          <a:lstStyle>
            <a:lvl1pPr algn="ctr">
              <a:defRPr/>
            </a:lvl1pPr>
          </a:lstStyle>
          <a:p>
            <a:fld id="{C616E844-CA06-4138-BA28-3430BCCD58E7}" type="slidenum">
              <a:rPr lang="es-MX" smtClean="0"/>
              <a:pPr/>
              <a:t>‹Nº›</a:t>
            </a:fld>
            <a:endParaRPr lang="es-MX"/>
          </a:p>
        </p:txBody>
      </p:sp>
      <p:sp>
        <p:nvSpPr>
          <p:cNvPr id="16" name="15 Marcador de pie de página"/>
          <p:cNvSpPr>
            <a:spLocks noGrp="1"/>
          </p:cNvSpPr>
          <p:nvPr>
            <p:ph type="ftr" sz="quarter" idx="16"/>
          </p:nvPr>
        </p:nvSpPr>
        <p:spPr/>
        <p:txBody>
          <a:bodyPr/>
          <a:lstStyle/>
          <a:p>
            <a:endParaRPr lang="es-MX"/>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
        <p:nvSpPr>
          <p:cNvPr id="8" name="7 Marcador de pie de página"/>
          <p:cNvSpPr>
            <a:spLocks noGrp="1"/>
          </p:cNvSpPr>
          <p:nvPr>
            <p:ph type="ftr" sz="quarter" idx="11"/>
          </p:nvPr>
        </p:nvSpPr>
        <p:spPr/>
        <p:txBody>
          <a:bodyPr/>
          <a:lstStyle/>
          <a:p>
            <a:endParaRPr lang="es-MX"/>
          </a:p>
        </p:txBody>
      </p:sp>
      <p:sp>
        <p:nvSpPr>
          <p:cNvPr id="7" name="6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616E844-CA06-4138-BA28-3430BCCD58E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D38E1D58-F9B0-4FC2-90AB-6BF6C4A2E007}" type="datetimeFigureOut">
              <a:rPr lang="es-MX" smtClean="0"/>
              <a:pPr/>
              <a:t>26/02/2012</a:t>
            </a:fld>
            <a:endParaRPr lang="es-MX"/>
          </a:p>
        </p:txBody>
      </p:sp>
      <p:sp>
        <p:nvSpPr>
          <p:cNvPr id="9" name="8 Marcador de número de diapositiva"/>
          <p:cNvSpPr>
            <a:spLocks noGrp="1"/>
          </p:cNvSpPr>
          <p:nvPr>
            <p:ph type="sldNum" sz="quarter" idx="15"/>
          </p:nvPr>
        </p:nvSpPr>
        <p:spPr/>
        <p:txBody>
          <a:bodyPr/>
          <a:lstStyle/>
          <a:p>
            <a:fld id="{C616E844-CA06-4138-BA28-3430BCCD58E7}" type="slidenum">
              <a:rPr lang="es-MX" smtClean="0"/>
              <a:pPr/>
              <a:t>‹Nº›</a:t>
            </a:fld>
            <a:endParaRPr lang="es-MX"/>
          </a:p>
        </p:txBody>
      </p:sp>
      <p:sp>
        <p:nvSpPr>
          <p:cNvPr id="10" name="9 Marcador de pie de página"/>
          <p:cNvSpPr>
            <a:spLocks noGrp="1"/>
          </p:cNvSpPr>
          <p:nvPr>
            <p:ph type="ftr" sz="quarter" idx="16"/>
          </p:nvPr>
        </p:nvSpPr>
        <p:spPr/>
        <p:txBody>
          <a:bodyPr/>
          <a:lstStyle/>
          <a:p>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D38E1D58-F9B0-4FC2-90AB-6BF6C4A2E007}" type="datetimeFigureOut">
              <a:rPr lang="es-MX" smtClean="0"/>
              <a:pPr/>
              <a:t>26/02/2012</a:t>
            </a:fld>
            <a:endParaRPr lang="es-MX"/>
          </a:p>
        </p:txBody>
      </p:sp>
      <p:sp>
        <p:nvSpPr>
          <p:cNvPr id="9" name="8 Marcador de número de diapositiva"/>
          <p:cNvSpPr>
            <a:spLocks noGrp="1"/>
          </p:cNvSpPr>
          <p:nvPr>
            <p:ph type="sldNum" sz="quarter" idx="11"/>
          </p:nvPr>
        </p:nvSpPr>
        <p:spPr/>
        <p:txBody>
          <a:bodyPr/>
          <a:lstStyle/>
          <a:p>
            <a:fld id="{C616E844-CA06-4138-BA28-3430BCCD58E7}" type="slidenum">
              <a:rPr lang="es-MX" smtClean="0"/>
              <a:pPr/>
              <a:t>‹Nº›</a:t>
            </a:fld>
            <a:endParaRPr lang="es-MX"/>
          </a:p>
        </p:txBody>
      </p:sp>
      <p:sp>
        <p:nvSpPr>
          <p:cNvPr id="10" name="9 Marcador de pie de página"/>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38E1D58-F9B0-4FC2-90AB-6BF6C4A2E007}" type="datetimeFigureOut">
              <a:rPr lang="es-MX" smtClean="0"/>
              <a:pPr/>
              <a:t>26/02/2012</a:t>
            </a:fld>
            <a:endParaRPr lang="es-MX"/>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MX"/>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616E844-CA06-4138-BA28-3430BCCD58E7}" type="slidenum">
              <a:rPr lang="es-MX" smtClean="0"/>
              <a:pPr/>
              <a:t>‹Nº›</a:t>
            </a:fld>
            <a:endParaRPr lang="es-MX"/>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MX" sz="3200" dirty="0" smtClean="0"/>
              <a:t>La pintura</a:t>
            </a:r>
            <a:endParaRPr lang="es-MX" sz="3200" dirty="0"/>
          </a:p>
        </p:txBody>
      </p:sp>
      <p:sp>
        <p:nvSpPr>
          <p:cNvPr id="2" name="1 Título"/>
          <p:cNvSpPr>
            <a:spLocks noGrp="1"/>
          </p:cNvSpPr>
          <p:nvPr>
            <p:ph type="ctrTitle"/>
          </p:nvPr>
        </p:nvSpPr>
        <p:spPr/>
        <p:txBody>
          <a:bodyPr/>
          <a:lstStyle/>
          <a:p>
            <a:r>
              <a:rPr lang="es-MX" sz="5400" dirty="0" smtClean="0"/>
              <a:t>Tema 3</a:t>
            </a:r>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panadero_proculo.jpg"/>
          <p:cNvPicPr>
            <a:picLocks noGrp="1" noChangeAspect="1"/>
          </p:cNvPicPr>
          <p:nvPr>
            <p:ph sz="quarter" idx="1"/>
          </p:nvPr>
        </p:nvPicPr>
        <p:blipFill>
          <a:blip r:embed="rId2" cstate="print"/>
          <a:stretch>
            <a:fillRect/>
          </a:stretch>
        </p:blipFill>
        <p:spPr>
          <a:xfrm>
            <a:off x="1403648" y="764704"/>
            <a:ext cx="4328161" cy="4968552"/>
          </a:xfrm>
        </p:spPr>
      </p:pic>
      <p:sp>
        <p:nvSpPr>
          <p:cNvPr id="4" name="3 Marcador de texto"/>
          <p:cNvSpPr>
            <a:spLocks noGrp="1"/>
          </p:cNvSpPr>
          <p:nvPr>
            <p:ph type="body" idx="2"/>
          </p:nvPr>
        </p:nvSpPr>
        <p:spPr>
          <a:xfrm>
            <a:off x="6156176" y="908720"/>
            <a:ext cx="2609872" cy="5400600"/>
          </a:xfrm>
        </p:spPr>
        <p:txBody>
          <a:bodyPr>
            <a:normAutofit fontScale="25000" lnSpcReduction="20000"/>
          </a:bodyPr>
          <a:lstStyle/>
          <a:p>
            <a:r>
              <a:rPr lang="es-MX" sz="7200" dirty="0" smtClean="0">
                <a:latin typeface="Arial" pitchFamily="34" charset="0"/>
                <a:cs typeface="Arial" pitchFamily="34" charset="0"/>
              </a:rPr>
              <a:t>La </a:t>
            </a:r>
            <a:r>
              <a:rPr lang="es-MX" sz="7200" b="1" dirty="0" err="1" smtClean="0">
                <a:latin typeface="Arial" pitchFamily="34" charset="0"/>
                <a:cs typeface="Arial" pitchFamily="34" charset="0"/>
              </a:rPr>
              <a:t>encaústica</a:t>
            </a:r>
            <a:r>
              <a:rPr lang="es-MX" sz="7200" dirty="0" smtClean="0">
                <a:latin typeface="Arial" pitchFamily="34" charset="0"/>
                <a:cs typeface="Arial" pitchFamily="34" charset="0"/>
              </a:rPr>
              <a:t> es una preparación a base de colores diluidos en cera fundida, que cumple la función de aglutinante y cuya aplicación se realiza en caliente. Su invención se atribuye a </a:t>
            </a:r>
            <a:r>
              <a:rPr lang="es-MX" sz="7200" dirty="0" err="1" smtClean="0">
                <a:latin typeface="Arial" pitchFamily="34" charset="0"/>
                <a:cs typeface="Arial" pitchFamily="34" charset="0"/>
              </a:rPr>
              <a:t>Polignoto</a:t>
            </a:r>
            <a:r>
              <a:rPr lang="es-MX" sz="7200" dirty="0" smtClean="0">
                <a:latin typeface="Arial" pitchFamily="34" charset="0"/>
                <a:cs typeface="Arial" pitchFamily="34" charset="0"/>
              </a:rPr>
              <a:t> y en las fachadas de los templos dóricos ya hay testimonios de esta clase de pintura, que comúnmente se aplicaba en pequeñas tablas de madera debidamente preparadas.</a:t>
            </a:r>
            <a:r>
              <a:rPr lang="es-MX" sz="1800" dirty="0" smtClean="0">
                <a:latin typeface="Arial" pitchFamily="34" charset="0"/>
                <a:cs typeface="Arial" pitchFamily="34" charset="0"/>
              </a:rPr>
              <a:t/>
            </a:r>
            <a:br>
              <a:rPr lang="es-MX" sz="1800" dirty="0" smtClean="0">
                <a:latin typeface="Arial" pitchFamily="34" charset="0"/>
                <a:cs typeface="Arial" pitchFamily="34" charset="0"/>
              </a:rPr>
            </a:br>
            <a:endParaRPr lang="es-MX" sz="1800" dirty="0">
              <a:latin typeface="Arial" pitchFamily="34" charset="0"/>
              <a:cs typeface="Arial" pitchFamily="34" charset="0"/>
            </a:endParaRPr>
          </a:p>
        </p:txBody>
      </p:sp>
      <p:sp>
        <p:nvSpPr>
          <p:cNvPr id="2" name="1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sz="quarter" idx="1"/>
          </p:nvPr>
        </p:nvSpPr>
        <p:spPr/>
        <p:txBody>
          <a:bodyPr>
            <a:normAutofit fontScale="85000" lnSpcReduction="10000"/>
          </a:bodyPr>
          <a:lstStyle/>
          <a:p>
            <a:r>
              <a:rPr lang="es-MX" dirty="0" smtClean="0">
                <a:latin typeface="Arial" pitchFamily="34" charset="0"/>
                <a:cs typeface="Arial" pitchFamily="34" charset="0"/>
              </a:rPr>
              <a:t>La </a:t>
            </a:r>
            <a:r>
              <a:rPr lang="es-MX" b="1" dirty="0" smtClean="0">
                <a:latin typeface="Arial" pitchFamily="34" charset="0"/>
                <a:cs typeface="Arial" pitchFamily="34" charset="0"/>
              </a:rPr>
              <a:t>pintura mural</a:t>
            </a:r>
            <a:r>
              <a:rPr lang="es-MX" dirty="0" smtClean="0">
                <a:latin typeface="Arial" pitchFamily="34" charset="0"/>
                <a:cs typeface="Arial" pitchFamily="34" charset="0"/>
              </a:rPr>
              <a:t>, a la que se aplicaban las técnicas anteriormente comentadas, tiene en el </a:t>
            </a:r>
            <a:r>
              <a:rPr lang="es-MX" b="1" dirty="0" smtClean="0">
                <a:latin typeface="Arial" pitchFamily="34" charset="0"/>
                <a:cs typeface="Arial" pitchFamily="34" charset="0"/>
              </a:rPr>
              <a:t>esgrafiado</a:t>
            </a:r>
            <a:r>
              <a:rPr lang="es-MX" dirty="0" smtClean="0">
                <a:latin typeface="Arial" pitchFamily="34" charset="0"/>
                <a:cs typeface="Arial" pitchFamily="34" charset="0"/>
              </a:rPr>
              <a:t> una de sus formas eminentemente decorativas. Su proceso es sencillo. Se da color tiñendo el mortero de la última capa de un fresco aplicada en húmedo. Sobre ella se añaden, también sobre húmedo, dos encalados fuertes. Sobre el último encalado se dibujan los contornos de las composición, a la manera de la sinopia del fresco, y se rebaja con una incisión con inclinación hacia fuera, de modo que se consigue un efecto </a:t>
            </a:r>
            <a:r>
              <a:rPr lang="es-MX" dirty="0" err="1" smtClean="0">
                <a:latin typeface="Arial" pitchFamily="34" charset="0"/>
                <a:cs typeface="Arial" pitchFamily="34" charset="0"/>
              </a:rPr>
              <a:t>bicromo</a:t>
            </a:r>
            <a:r>
              <a:rPr lang="es-MX" dirty="0" smtClean="0">
                <a:latin typeface="Arial" pitchFamily="34" charset="0"/>
                <a:cs typeface="Arial" pitchFamily="34" charset="0"/>
              </a:rPr>
              <a:t>. Se aplica comúnmente a las fachadas y su cronología se remonta al mundo renacentista. Fue empleado mayoritariamente en el siglo XVIII y en nuestro siglo, como sistema decorativo en arquitectura de clara connotación clasicista.</a:t>
            </a:r>
            <a:endParaRPr lang="es-MX" dirty="0">
              <a:latin typeface="Arial" pitchFamily="34" charset="0"/>
              <a:cs typeface="Arial" pitchFamily="34" charset="0"/>
            </a:endParaRPr>
          </a:p>
        </p:txBody>
      </p:sp>
      <p:pic>
        <p:nvPicPr>
          <p:cNvPr id="1028" name="Picture 4" descr="Casa Mas Ferrer"/>
          <p:cNvPicPr>
            <a:picLocks noChangeAspect="1" noChangeArrowheads="1"/>
          </p:cNvPicPr>
          <p:nvPr/>
        </p:nvPicPr>
        <p:blipFill>
          <a:blip r:embed="rId2" cstate="print"/>
          <a:srcRect/>
          <a:stretch>
            <a:fillRect/>
          </a:stretch>
        </p:blipFill>
        <p:spPr bwMode="auto">
          <a:xfrm>
            <a:off x="6715140" y="2357430"/>
            <a:ext cx="2143108" cy="278608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sz="quarter" idx="1"/>
          </p:nvPr>
        </p:nvSpPr>
        <p:spPr/>
        <p:txBody>
          <a:bodyPr>
            <a:noAutofit/>
          </a:bodyPr>
          <a:lstStyle/>
          <a:p>
            <a:r>
              <a:rPr lang="es-MX" sz="2200" dirty="0" smtClean="0">
                <a:latin typeface="Arial" pitchFamily="34" charset="0"/>
                <a:cs typeface="Arial" pitchFamily="34" charset="0"/>
              </a:rPr>
              <a:t>El </a:t>
            </a:r>
            <a:r>
              <a:rPr lang="es-MX" sz="2200" b="1" dirty="0" smtClean="0">
                <a:latin typeface="Arial" pitchFamily="34" charset="0"/>
                <a:cs typeface="Arial" pitchFamily="34" charset="0"/>
              </a:rPr>
              <a:t>óleo</a:t>
            </a:r>
            <a:r>
              <a:rPr lang="es-MX" sz="2200" dirty="0" smtClean="0">
                <a:latin typeface="Arial" pitchFamily="34" charset="0"/>
                <a:cs typeface="Arial" pitchFamily="34" charset="0"/>
              </a:rPr>
              <a:t> es la técnica pictórica más conocida y empleada sobre tela o tabla. Consiste en una mezcla de pigmentos coloreados con aceite, generalmente de linaza o de nuez. Carece de base el atribuir a Van </a:t>
            </a:r>
            <a:r>
              <a:rPr lang="es-MX" sz="2200" dirty="0" err="1" smtClean="0">
                <a:latin typeface="Arial" pitchFamily="34" charset="0"/>
                <a:cs typeface="Arial" pitchFamily="34" charset="0"/>
              </a:rPr>
              <a:t>Eyck</a:t>
            </a:r>
            <a:r>
              <a:rPr lang="es-MX" sz="2200" dirty="0" smtClean="0">
                <a:latin typeface="Arial" pitchFamily="34" charset="0"/>
                <a:cs typeface="Arial" pitchFamily="34" charset="0"/>
              </a:rPr>
              <a:t> su invención, ya que era conocida desde la Antigüedad y </a:t>
            </a:r>
            <a:r>
              <a:rPr lang="es-MX" sz="2200" dirty="0" err="1" smtClean="0">
                <a:latin typeface="Arial" pitchFamily="34" charset="0"/>
                <a:cs typeface="Arial" pitchFamily="34" charset="0"/>
              </a:rPr>
              <a:t>Cennini</a:t>
            </a:r>
            <a:r>
              <a:rPr lang="es-MX" sz="2200" dirty="0" smtClean="0">
                <a:latin typeface="Arial" pitchFamily="34" charset="0"/>
                <a:cs typeface="Arial" pitchFamily="34" charset="0"/>
              </a:rPr>
              <a:t> en el siglo XIV ya hacía mención de esta técnica. Fueron, sin embargo, los flamencos del siglo XV los primeros que de manera sistemática lo utilizaron.</a:t>
            </a:r>
          </a:p>
          <a:p>
            <a:r>
              <a:rPr lang="es-MX" sz="2200" dirty="0" smtClean="0">
                <a:latin typeface="Arial" pitchFamily="34" charset="0"/>
                <a:cs typeface="Arial" pitchFamily="34" charset="0"/>
              </a:rPr>
              <a:t>Sus ventajas son múltiples, destacando el color brillante y la posibilidad de rectificaciones por superposición de pinceladas, lo que da una mayor libertad de ejecución al pintor. Sin embargo, con el tiempo, estos errores se hacen visibles (</a:t>
            </a:r>
            <a:r>
              <a:rPr lang="es-MX" sz="2200" b="1" dirty="0" smtClean="0">
                <a:latin typeface="Arial" pitchFamily="34" charset="0"/>
                <a:cs typeface="Arial" pitchFamily="34" charset="0"/>
              </a:rPr>
              <a:t>arrepentimientos</a:t>
            </a:r>
            <a:r>
              <a:rPr lang="es-MX" sz="2200" dirty="0" smtClean="0">
                <a:latin typeface="Arial" pitchFamily="34" charset="0"/>
                <a:cs typeface="Arial" pitchFamily="34" charset="0"/>
              </a:rPr>
              <a:t>). </a:t>
            </a:r>
          </a:p>
          <a:p>
            <a:endParaRPr lang="es-MX" sz="2200" dirty="0"/>
          </a:p>
        </p:txBody>
      </p:sp>
      <p:pic>
        <p:nvPicPr>
          <p:cNvPr id="24578" name="Picture 2" descr="El matrimonio Arnolfini"/>
          <p:cNvPicPr>
            <a:picLocks noChangeAspect="1" noChangeArrowheads="1"/>
          </p:cNvPicPr>
          <p:nvPr/>
        </p:nvPicPr>
        <p:blipFill>
          <a:blip r:embed="rId2" cstate="print"/>
          <a:srcRect/>
          <a:stretch>
            <a:fillRect/>
          </a:stretch>
        </p:blipFill>
        <p:spPr bwMode="auto">
          <a:xfrm>
            <a:off x="6572264" y="2285992"/>
            <a:ext cx="2266949" cy="318789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p:txBody>
          <a:bodyPr/>
          <a:lstStyle/>
          <a:p>
            <a:pPr>
              <a:buNone/>
            </a:pPr>
            <a:r>
              <a:rPr lang="es-MX" dirty="0" smtClean="0"/>
              <a:t/>
            </a:r>
            <a:br>
              <a:rPr lang="es-MX" dirty="0" smtClean="0"/>
            </a:br>
            <a:endParaRPr lang="es-MX" dirty="0"/>
          </a:p>
        </p:txBody>
      </p:sp>
      <p:sp>
        <p:nvSpPr>
          <p:cNvPr id="3" name="2 Marcador de texto"/>
          <p:cNvSpPr>
            <a:spLocks noGrp="1"/>
          </p:cNvSpPr>
          <p:nvPr>
            <p:ph type="body" idx="2"/>
          </p:nvPr>
        </p:nvSpPr>
        <p:spPr>
          <a:xfrm>
            <a:off x="5715008" y="428604"/>
            <a:ext cx="3051040" cy="5857916"/>
          </a:xfrm>
        </p:spPr>
        <p:txBody>
          <a:bodyPr>
            <a:noAutofit/>
          </a:bodyPr>
          <a:lstStyle/>
          <a:p>
            <a:pPr>
              <a:buFont typeface="Arial" pitchFamily="34" charset="0"/>
              <a:buChar char="•"/>
            </a:pPr>
            <a:r>
              <a:rPr lang="es-MX" sz="2000" dirty="0" smtClean="0">
                <a:latin typeface="Arial" pitchFamily="34" charset="0"/>
                <a:cs typeface="Arial" pitchFamily="34" charset="0"/>
              </a:rPr>
              <a:t>Otra técnica afín a la pintura sobre tela o tabla es la </a:t>
            </a:r>
            <a:r>
              <a:rPr lang="es-MX" sz="2000" b="1" dirty="0" smtClean="0">
                <a:latin typeface="Arial" pitchFamily="34" charset="0"/>
                <a:cs typeface="Arial" pitchFamily="34" charset="0"/>
              </a:rPr>
              <a:t>acrílica</a:t>
            </a:r>
            <a:r>
              <a:rPr lang="es-MX" sz="2000" dirty="0" smtClean="0">
                <a:latin typeface="Arial" pitchFamily="34" charset="0"/>
                <a:cs typeface="Arial" pitchFamily="34" charset="0"/>
              </a:rPr>
              <a:t>. Consiste en una combinación de moléculas de acrilato en emulsión con agua. Esto la hace muy flexible y de secado rápido -al contrario del óleo-, al igual que resistente a los agentes atmosféricos. Sin embargo, su aplicación es cada vez menor, volviendo la mayoría de los artistas a la técnica del óleo.</a:t>
            </a:r>
            <a:endParaRPr lang="es-MX" sz="2000" dirty="0">
              <a:latin typeface="Arial" pitchFamily="34" charset="0"/>
              <a:cs typeface="Arial" pitchFamily="34" charset="0"/>
            </a:endParaRPr>
          </a:p>
        </p:txBody>
      </p:sp>
      <p:pic>
        <p:nvPicPr>
          <p:cNvPr id="25604" name="Picture 4" descr="http://www.evisos.com.ar/images/advertisements/2008/10/05/oleo-original-de-kaperotxipi-60-x-120-quotvascos_f45a6c1d91_3.jpg"/>
          <p:cNvPicPr>
            <a:picLocks noChangeAspect="1" noChangeArrowheads="1"/>
          </p:cNvPicPr>
          <p:nvPr/>
        </p:nvPicPr>
        <p:blipFill>
          <a:blip r:embed="rId2" cstate="print"/>
          <a:srcRect/>
          <a:stretch>
            <a:fillRect/>
          </a:stretch>
        </p:blipFill>
        <p:spPr bwMode="auto">
          <a:xfrm>
            <a:off x="571472" y="1000108"/>
            <a:ext cx="5000660" cy="442915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500034" y="357166"/>
            <a:ext cx="8043890" cy="6286544"/>
          </a:xfrm>
        </p:spPr>
        <p:txBody>
          <a:bodyPr>
            <a:noAutofit/>
          </a:bodyPr>
          <a:lstStyle/>
          <a:p>
            <a:r>
              <a:rPr lang="es-MX" sz="2400" dirty="0" smtClean="0"/>
              <a:t>La pintura llamada de caballete ha incorporado nuevas maneras. De entre ellas destacaremos tres: la </a:t>
            </a:r>
            <a:r>
              <a:rPr lang="es-MX" sz="2400" b="1" dirty="0" err="1" smtClean="0"/>
              <a:t>matérica</a:t>
            </a:r>
            <a:r>
              <a:rPr lang="es-MX" sz="2400" dirty="0" smtClean="0"/>
              <a:t>, el </a:t>
            </a:r>
            <a:r>
              <a:rPr lang="es-MX" sz="2400" b="1" i="1" dirty="0" smtClean="0"/>
              <a:t>collage</a:t>
            </a:r>
            <a:r>
              <a:rPr lang="es-MX" sz="2400" i="1" dirty="0" smtClean="0"/>
              <a:t> </a:t>
            </a:r>
            <a:r>
              <a:rPr lang="es-MX" sz="2400" dirty="0" smtClean="0"/>
              <a:t>y la </a:t>
            </a:r>
            <a:r>
              <a:rPr lang="es-MX" sz="2400" b="1" dirty="0" smtClean="0"/>
              <a:t>cinética</a:t>
            </a:r>
            <a:r>
              <a:rPr lang="es-MX" sz="2400" dirty="0" smtClean="0"/>
              <a:t>. </a:t>
            </a:r>
          </a:p>
          <a:p>
            <a:r>
              <a:rPr lang="es-MX" sz="2400" dirty="0" smtClean="0"/>
              <a:t>La primera consiste en el empleo de tierras y materiales minerales que, unidos al soporte por medios adherentes, cumplen la función sígnica de la pincelada clásica. </a:t>
            </a:r>
            <a:r>
              <a:rPr lang="es-MX" sz="2400" dirty="0" err="1" smtClean="0"/>
              <a:t>Tàpies</a:t>
            </a:r>
            <a:r>
              <a:rPr lang="es-MX" sz="2400" dirty="0" smtClean="0"/>
              <a:t> es uno de los ejemplos más sobresalientes y universales</a:t>
            </a:r>
          </a:p>
          <a:p>
            <a:r>
              <a:rPr lang="es-MX" sz="2400" dirty="0" smtClean="0"/>
              <a:t>El </a:t>
            </a:r>
            <a:r>
              <a:rPr lang="es-MX" sz="2400" b="1" i="1" dirty="0" smtClean="0"/>
              <a:t>collage</a:t>
            </a:r>
            <a:r>
              <a:rPr lang="es-MX" sz="2400" dirty="0" smtClean="0"/>
              <a:t> consiste en la adición de diversos materiales -fotografías, periódicos, objetos...- que conforman la composición. Generalmente preexiste una base de óleo o acrílico. </a:t>
            </a:r>
          </a:p>
          <a:p>
            <a:r>
              <a:rPr lang="es-MX" sz="2400" dirty="0" smtClean="0"/>
              <a:t>El </a:t>
            </a:r>
            <a:r>
              <a:rPr lang="es-MX" sz="2400" b="1" dirty="0" smtClean="0"/>
              <a:t>cinetismo</a:t>
            </a:r>
            <a:r>
              <a:rPr lang="es-MX" sz="2400" dirty="0" smtClean="0"/>
              <a:t> busca el movimiento de la composición e introduce elementos añadidos y artilugios técnicos, aunque a veces utiliza los trucos perspectivos y los engaños ópticos.</a:t>
            </a:r>
            <a:r>
              <a:rPr lang="es-MX" sz="2800" dirty="0" smtClean="0"/>
              <a:t/>
            </a:r>
            <a:br>
              <a:rPr lang="es-MX" sz="2800" dirty="0" smtClean="0"/>
            </a:br>
            <a:endParaRPr lang="es-MX" sz="2800" dirty="0" smtClean="0"/>
          </a:p>
          <a:p>
            <a:pPr>
              <a:buNone/>
            </a:pPr>
            <a:r>
              <a:rPr lang="es-MX" sz="2800" dirty="0" smtClean="0"/>
              <a:t/>
            </a:r>
            <a:br>
              <a:rPr lang="es-MX" sz="2800" dirty="0" smtClean="0"/>
            </a:br>
            <a:endParaRPr lang="es-MX"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idx="1"/>
          </p:nvPr>
        </p:nvSpPr>
        <p:spPr>
          <a:xfrm>
            <a:off x="457200" y="928670"/>
            <a:ext cx="8229600" cy="5167330"/>
          </a:xfrm>
        </p:spPr>
        <p:txBody>
          <a:bodyPr>
            <a:normAutofit/>
          </a:bodyPr>
          <a:lstStyle/>
          <a:p>
            <a:endParaRPr lang="es-MX" dirty="0" smtClean="0">
              <a:latin typeface="Arial" pitchFamily="34" charset="0"/>
              <a:cs typeface="Arial" pitchFamily="34" charset="0"/>
            </a:endParaRPr>
          </a:p>
          <a:p>
            <a:r>
              <a:rPr lang="es-MX" dirty="0" smtClean="0">
                <a:latin typeface="Arial" pitchFamily="34" charset="0"/>
                <a:cs typeface="Arial" pitchFamily="34" charset="0"/>
              </a:rPr>
              <a:t>Una técnica eminentemente decorativa es la </a:t>
            </a:r>
            <a:r>
              <a:rPr lang="es-MX" b="1" dirty="0" smtClean="0">
                <a:latin typeface="Arial" pitchFamily="34" charset="0"/>
                <a:cs typeface="Arial" pitchFamily="34" charset="0"/>
              </a:rPr>
              <a:t>laca</a:t>
            </a:r>
            <a:r>
              <a:rPr lang="es-MX" dirty="0" smtClean="0">
                <a:latin typeface="Arial" pitchFamily="34" charset="0"/>
                <a:cs typeface="Arial" pitchFamily="34" charset="0"/>
              </a:rPr>
              <a:t>. Su origen es chino y alcanzó su apogeo en la época Ming. </a:t>
            </a:r>
          </a:p>
          <a:p>
            <a:r>
              <a:rPr lang="es-MX" dirty="0" smtClean="0">
                <a:latin typeface="Arial" pitchFamily="34" charset="0"/>
                <a:cs typeface="Arial" pitchFamily="34" charset="0"/>
              </a:rPr>
              <a:t>Su introducción en Europa se realizó en el siglo XVII, siendo, sin embargo, el siglo XVIII el que mayoritariamente utilizó esta manera artística para la decoración de mobiliario. </a:t>
            </a:r>
          </a:p>
          <a:p>
            <a:r>
              <a:rPr lang="es-MX" dirty="0" smtClean="0">
                <a:latin typeface="Arial" pitchFamily="34" charset="0"/>
                <a:cs typeface="Arial" pitchFamily="34" charset="0"/>
              </a:rPr>
              <a:t>Consiste en un barniz duro y brillante, hecho con látex, producto extraído de especies arbóreas del Extremo Oriente (</a:t>
            </a:r>
            <a:r>
              <a:rPr lang="es-MX" i="1" dirty="0" smtClean="0">
                <a:latin typeface="Arial" pitchFamily="34" charset="0"/>
                <a:cs typeface="Arial" pitchFamily="34" charset="0"/>
              </a:rPr>
              <a:t>anacardiáceas)</a:t>
            </a:r>
            <a:r>
              <a:rPr lang="es-MX" dirty="0" smtClean="0">
                <a:latin typeface="Arial" pitchFamily="34" charset="0"/>
                <a:cs typeface="Arial" pitchFamily="34" charset="0"/>
              </a:rPr>
              <a:t>.</a:t>
            </a:r>
            <a:endParaRPr lang="es-MX"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endParaRPr lang="es-MX" dirty="0" smtClean="0"/>
          </a:p>
          <a:p>
            <a:pPr algn="ctr"/>
            <a:endParaRPr lang="es-MX" dirty="0" smtClean="0"/>
          </a:p>
          <a:p>
            <a:pPr algn="ctr">
              <a:buNone/>
            </a:pPr>
            <a:r>
              <a:rPr lang="es-MX" dirty="0" smtClean="0">
                <a:latin typeface="Arial" pitchFamily="34" charset="0"/>
                <a:cs typeface="Arial" pitchFamily="34" charset="0"/>
              </a:rPr>
              <a:t>Conocidas las formas comunes de los que tradicionalmente conocemos por pintura, pasamos al dibujo, sin dejar de reseñar la mutua interacción de ambas prácticas artísticas.</a:t>
            </a:r>
            <a:br>
              <a:rPr lang="es-MX" dirty="0" smtClean="0">
                <a:latin typeface="Arial" pitchFamily="34" charset="0"/>
                <a:cs typeface="Arial" pitchFamily="34" charset="0"/>
              </a:rPr>
            </a:br>
            <a:endParaRPr lang="es-MX" dirty="0">
              <a:latin typeface="Arial" pitchFamily="34" charset="0"/>
              <a:cs typeface="Arial" pitchFamily="34" charset="0"/>
            </a:endParaRPr>
          </a:p>
        </p:txBody>
      </p:sp>
      <p:sp>
        <p:nvSpPr>
          <p:cNvPr id="3" name="2 Título"/>
          <p:cNvSpPr>
            <a:spLocks noGrp="1"/>
          </p:cNvSpPr>
          <p:nvPr>
            <p:ph type="title"/>
          </p:nvPr>
        </p:nvSpPr>
        <p:spPr>
          <a:xfrm>
            <a:off x="357158" y="285728"/>
            <a:ext cx="8229600" cy="1219200"/>
          </a:xfrm>
        </p:spPr>
        <p:txBody>
          <a:bodyPr/>
          <a:lstStyle/>
          <a:p>
            <a:pPr algn="ctr"/>
            <a:r>
              <a:rPr lang="es-MX" dirty="0" smtClean="0"/>
              <a:t>DIBUJO</a:t>
            </a: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214422"/>
            <a:ext cx="8229600" cy="5214974"/>
          </a:xfrm>
        </p:spPr>
        <p:txBody>
          <a:bodyPr>
            <a:noAutofit/>
          </a:bodyPr>
          <a:lstStyle/>
          <a:p>
            <a:pPr algn="ctr"/>
            <a:r>
              <a:rPr lang="es-MX" sz="2300" dirty="0" smtClean="0">
                <a:latin typeface="Arial" pitchFamily="34" charset="0"/>
                <a:cs typeface="Arial" pitchFamily="34" charset="0"/>
              </a:rPr>
              <a:t>El </a:t>
            </a:r>
            <a:r>
              <a:rPr lang="es-MX" sz="2300" b="1" dirty="0" smtClean="0">
                <a:latin typeface="Arial" pitchFamily="34" charset="0"/>
                <a:cs typeface="Arial" pitchFamily="34" charset="0"/>
              </a:rPr>
              <a:t>dibujo</a:t>
            </a:r>
            <a:r>
              <a:rPr lang="es-MX" sz="2300" dirty="0" smtClean="0">
                <a:latin typeface="Arial" pitchFamily="34" charset="0"/>
                <a:cs typeface="Arial" pitchFamily="34" charset="0"/>
              </a:rPr>
              <a:t> constituye generalmente la fase previa de la realización artística. </a:t>
            </a:r>
          </a:p>
          <a:p>
            <a:pPr algn="ctr"/>
            <a:r>
              <a:rPr lang="es-MX" sz="2300" dirty="0" smtClean="0">
                <a:latin typeface="Arial" pitchFamily="34" charset="0"/>
                <a:cs typeface="Arial" pitchFamily="34" charset="0"/>
              </a:rPr>
              <a:t>Se constituye así en proyecto, esbozo, boceto, modelo, cartón, de una obra pictórica. Sin embargo, a partir del silo XVIII adquiere un carácter individualizado que lo potencia y lo convierte en elemento artístico en sí mismo. Este valor individual está potenciado en el Lejano Oriente -China y Japón-, donde la palabra </a:t>
            </a:r>
            <a:r>
              <a:rPr lang="es-MX" sz="2300" b="1" dirty="0" err="1" smtClean="0">
                <a:latin typeface="Arial" pitchFamily="34" charset="0"/>
                <a:cs typeface="Arial" pitchFamily="34" charset="0"/>
              </a:rPr>
              <a:t>hua</a:t>
            </a:r>
            <a:r>
              <a:rPr lang="es-MX" sz="2300" dirty="0" smtClean="0">
                <a:latin typeface="Arial" pitchFamily="34" charset="0"/>
                <a:cs typeface="Arial" pitchFamily="34" charset="0"/>
              </a:rPr>
              <a:t> designa a la pintura, el dibujo y la escritura como elementos plásticos valorados a un mismo nivel.</a:t>
            </a:r>
          </a:p>
          <a:p>
            <a:pPr algn="ctr"/>
            <a:r>
              <a:rPr lang="es-MX" sz="2300" dirty="0" smtClean="0">
                <a:latin typeface="Arial" pitchFamily="34" charset="0"/>
                <a:cs typeface="Arial" pitchFamily="34" charset="0"/>
              </a:rPr>
              <a:t>Las composiciones sobre el papel tiene distintas denominaciones según la técnica empleada. Las más comunes son el </a:t>
            </a:r>
            <a:r>
              <a:rPr lang="es-MX" sz="2300" b="1" dirty="0" smtClean="0">
                <a:latin typeface="Arial" pitchFamily="34" charset="0"/>
                <a:cs typeface="Arial" pitchFamily="34" charset="0"/>
              </a:rPr>
              <a:t>dibujo al lápiz, carbón, sanguina</a:t>
            </a:r>
            <a:r>
              <a:rPr lang="es-MX" sz="2300" dirty="0" smtClean="0">
                <a:latin typeface="Arial" pitchFamily="34" charset="0"/>
                <a:cs typeface="Arial" pitchFamily="34" charset="0"/>
              </a:rPr>
              <a:t> -ya comentadas anteriormente- y el </a:t>
            </a:r>
            <a:r>
              <a:rPr lang="es-MX" sz="2300" b="1" dirty="0" smtClean="0">
                <a:latin typeface="Arial" pitchFamily="34" charset="0"/>
                <a:cs typeface="Arial" pitchFamily="34" charset="0"/>
              </a:rPr>
              <a:t>pastel, cera, acuarela, gouache</a:t>
            </a:r>
            <a:r>
              <a:rPr lang="es-MX" sz="2300" dirty="0" smtClean="0">
                <a:latin typeface="Arial" pitchFamily="34" charset="0"/>
                <a:cs typeface="Arial" pitchFamily="34" charset="0"/>
              </a:rPr>
              <a:t> y </a:t>
            </a:r>
            <a:r>
              <a:rPr lang="es-MX" sz="2300" b="1" dirty="0" smtClean="0">
                <a:latin typeface="Arial" pitchFamily="34" charset="0"/>
                <a:cs typeface="Arial" pitchFamily="34" charset="0"/>
              </a:rPr>
              <a:t>miniatura</a:t>
            </a:r>
            <a:r>
              <a:rPr lang="es-MX" sz="2300" dirty="0" smtClean="0">
                <a:latin typeface="Arial" pitchFamily="34" charset="0"/>
                <a:cs typeface="Arial" pitchFamily="34" charset="0"/>
              </a:rPr>
              <a:t>.</a:t>
            </a:r>
            <a:br>
              <a:rPr lang="es-MX" sz="2300" dirty="0" smtClean="0">
                <a:latin typeface="Arial" pitchFamily="34" charset="0"/>
                <a:cs typeface="Arial" pitchFamily="34" charset="0"/>
              </a:rPr>
            </a:br>
            <a:r>
              <a:rPr lang="es-MX" sz="2300" dirty="0" smtClean="0"/>
              <a:t/>
            </a:r>
            <a:br>
              <a:rPr lang="es-MX" sz="2300" dirty="0" smtClean="0"/>
            </a:br>
            <a:endParaRPr lang="es-MX" sz="2300" dirty="0"/>
          </a:p>
        </p:txBody>
      </p:sp>
      <p:sp>
        <p:nvSpPr>
          <p:cNvPr id="3" name="2 Título"/>
          <p:cNvSpPr>
            <a:spLocks noGrp="1"/>
          </p:cNvSpPr>
          <p:nvPr>
            <p:ph type="title"/>
          </p:nvPr>
        </p:nvSpPr>
        <p:spPr>
          <a:xfrm>
            <a:off x="500034" y="0"/>
            <a:ext cx="8229600" cy="1219200"/>
          </a:xfrm>
        </p:spPr>
        <p:txBody>
          <a:bodyPr/>
          <a:lstStyle/>
          <a:p>
            <a:pPr algn="ctr"/>
            <a:r>
              <a:rPr lang="es-MX" dirty="0" smtClean="0"/>
              <a:t>DIBUJO</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texto"/>
          <p:cNvSpPr>
            <a:spLocks noGrp="1"/>
          </p:cNvSpPr>
          <p:nvPr>
            <p:ph type="body" idx="2"/>
          </p:nvPr>
        </p:nvSpPr>
        <p:spPr>
          <a:xfrm>
            <a:off x="5357818" y="428604"/>
            <a:ext cx="3408230" cy="5786478"/>
          </a:xfrm>
        </p:spPr>
        <p:txBody>
          <a:bodyPr>
            <a:normAutofit/>
          </a:bodyPr>
          <a:lstStyle/>
          <a:p>
            <a:r>
              <a:rPr lang="es-MX" sz="1800" dirty="0" smtClean="0">
                <a:latin typeface="Arial" pitchFamily="34" charset="0"/>
                <a:cs typeface="Arial" pitchFamily="34" charset="0"/>
              </a:rPr>
              <a:t>El </a:t>
            </a:r>
            <a:r>
              <a:rPr lang="es-MX" sz="1800" b="1" dirty="0" smtClean="0">
                <a:latin typeface="Arial" pitchFamily="34" charset="0"/>
                <a:cs typeface="Arial" pitchFamily="34" charset="0"/>
              </a:rPr>
              <a:t>pastel </a:t>
            </a:r>
            <a:r>
              <a:rPr lang="es-MX" sz="1800" dirty="0" smtClean="0">
                <a:latin typeface="Arial" pitchFamily="34" charset="0"/>
                <a:cs typeface="Arial" pitchFamily="34" charset="0"/>
              </a:rPr>
              <a:t>es una técnica que se ejecuta en seco. El pigmento utilizado es molido con un aglutinante a base de color y conformado luego en barritas cilíndricas. Su máxima virtud es que consigue unas cualidades aterciopeladas, aunque su mayor peligro es su fragilidad a las vibraciones, los roces, la acción del sol y la humedad. Se difundió en el siglo XVIII, sobre todo en Francia, aunque más recientemente hay que citar a Degas y Picasso.</a:t>
            </a:r>
          </a:p>
          <a:p>
            <a:endParaRPr lang="es-MX" dirty="0"/>
          </a:p>
        </p:txBody>
      </p:sp>
      <p:pic>
        <p:nvPicPr>
          <p:cNvPr id="26626" name="Picture 2" descr="Retrato de la Pompadour"/>
          <p:cNvPicPr>
            <a:picLocks noChangeAspect="1" noChangeArrowheads="1"/>
          </p:cNvPicPr>
          <p:nvPr/>
        </p:nvPicPr>
        <p:blipFill>
          <a:blip r:embed="rId2" cstate="print"/>
          <a:srcRect/>
          <a:stretch>
            <a:fillRect/>
          </a:stretch>
        </p:blipFill>
        <p:spPr bwMode="auto">
          <a:xfrm>
            <a:off x="928662" y="500042"/>
            <a:ext cx="4000528" cy="55908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457200" y="457200"/>
            <a:ext cx="4186238" cy="5715000"/>
          </a:xfrm>
        </p:spPr>
        <p:txBody>
          <a:bodyPr/>
          <a:lstStyle/>
          <a:p>
            <a:pPr algn="ctr"/>
            <a:r>
              <a:rPr lang="es-MX" dirty="0" smtClean="0"/>
              <a:t>ACUARELA</a:t>
            </a:r>
            <a:endParaRPr lang="es-MX" dirty="0"/>
          </a:p>
        </p:txBody>
      </p:sp>
      <p:sp>
        <p:nvSpPr>
          <p:cNvPr id="5" name="3 Título"/>
          <p:cNvSpPr>
            <a:spLocks noGrp="1"/>
          </p:cNvSpPr>
          <p:nvPr>
            <p:ph type="body" idx="2"/>
          </p:nvPr>
        </p:nvSpPr>
        <p:spPr>
          <a:xfrm>
            <a:off x="4929188" y="500063"/>
            <a:ext cx="3836987" cy="5500687"/>
          </a:xfrm>
        </p:spPr>
        <p:txBody>
          <a:bodyPr>
            <a:normAutofit fontScale="92500" lnSpcReduction="10000"/>
          </a:bodyPr>
          <a:lstStyle/>
          <a:p>
            <a:r>
              <a:rPr lang="es-MX" sz="1800" dirty="0" smtClean="0">
                <a:latin typeface="Arial" pitchFamily="34" charset="0"/>
                <a:cs typeface="Arial" pitchFamily="34" charset="0"/>
              </a:rPr>
              <a:t>La </a:t>
            </a:r>
            <a:r>
              <a:rPr lang="es-MX" sz="1800" b="1" dirty="0" smtClean="0">
                <a:latin typeface="Arial" pitchFamily="34" charset="0"/>
                <a:cs typeface="Arial" pitchFamily="34" charset="0"/>
              </a:rPr>
              <a:t>cera</a:t>
            </a:r>
            <a:r>
              <a:rPr lang="es-MX" sz="1800" dirty="0" smtClean="0">
                <a:latin typeface="Arial" pitchFamily="34" charset="0"/>
                <a:cs typeface="Arial" pitchFamily="34" charset="0"/>
              </a:rPr>
              <a:t> es más grasa. Su procedimiento consiste en una mezcla de colores disueltos en cera líquida mezclada con esencia y otra sustancias. Su presentación es parecida a las barritas de los pasteles, aunque su adherencia al papel y sus efectos expresivos son mayores.</a:t>
            </a:r>
            <a:br>
              <a:rPr lang="es-MX" sz="1800" dirty="0" smtClean="0">
                <a:latin typeface="Arial" pitchFamily="34" charset="0"/>
                <a:cs typeface="Arial" pitchFamily="34" charset="0"/>
              </a:rPr>
            </a:br>
            <a:r>
              <a:rPr lang="es-MX" sz="1800" dirty="0" smtClean="0">
                <a:latin typeface="Arial" pitchFamily="34" charset="0"/>
                <a:cs typeface="Arial" pitchFamily="34" charset="0"/>
              </a:rPr>
              <a:t> </a:t>
            </a:r>
          </a:p>
          <a:p>
            <a:r>
              <a:rPr lang="es-MX" sz="1800" dirty="0" smtClean="0">
                <a:latin typeface="Arial" pitchFamily="34" charset="0"/>
                <a:cs typeface="Arial" pitchFamily="34" charset="0"/>
              </a:rPr>
              <a:t>La </a:t>
            </a:r>
            <a:r>
              <a:rPr lang="es-MX" sz="1800" b="1" dirty="0" smtClean="0">
                <a:latin typeface="Arial" pitchFamily="34" charset="0"/>
                <a:cs typeface="Arial" pitchFamily="34" charset="0"/>
              </a:rPr>
              <a:t>acuarela</a:t>
            </a:r>
            <a:r>
              <a:rPr lang="es-MX" sz="1800" dirty="0" smtClean="0">
                <a:latin typeface="Arial" pitchFamily="34" charset="0"/>
                <a:cs typeface="Arial" pitchFamily="34" charset="0"/>
              </a:rPr>
              <a:t> utiliza únicamente colores transparentes y ligeros, aglutinados con goma arábiga o del Senegal, consiguiendo los </a:t>
            </a:r>
            <a:r>
              <a:rPr lang="es-MX" sz="1800" b="1" dirty="0" smtClean="0">
                <a:latin typeface="Arial" pitchFamily="34" charset="0"/>
                <a:cs typeface="Arial" pitchFamily="34" charset="0"/>
              </a:rPr>
              <a:t>efectos de la luz por el blanco o tono de fondo</a:t>
            </a:r>
            <a:r>
              <a:rPr lang="es-MX" sz="1800" dirty="0" smtClean="0">
                <a:latin typeface="Arial" pitchFamily="34" charset="0"/>
                <a:cs typeface="Arial" pitchFamily="34" charset="0"/>
              </a:rPr>
              <a:t> y sin intervención alguna del pigmento blanco.</a:t>
            </a:r>
          </a:p>
          <a:p>
            <a:endParaRPr lang="es-MX" dirty="0"/>
          </a:p>
        </p:txBody>
      </p:sp>
      <p:pic>
        <p:nvPicPr>
          <p:cNvPr id="31746" name="Picture 2" descr="La celestina y los enamorados"/>
          <p:cNvPicPr>
            <a:picLocks noChangeAspect="1" noChangeArrowheads="1"/>
          </p:cNvPicPr>
          <p:nvPr/>
        </p:nvPicPr>
        <p:blipFill>
          <a:blip r:embed="rId2" cstate="print"/>
          <a:srcRect/>
          <a:stretch>
            <a:fillRect/>
          </a:stretch>
        </p:blipFill>
        <p:spPr bwMode="auto">
          <a:xfrm>
            <a:off x="857224" y="1071546"/>
            <a:ext cx="3643338" cy="502914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400" dirty="0" smtClean="0">
                <a:latin typeface="Arial" pitchFamily="34" charset="0"/>
                <a:cs typeface="Arial" pitchFamily="34" charset="0"/>
              </a:rPr>
              <a:t>La pintura es, sin lugar a dudas, la manifestación artística que mejor conoce el público.</a:t>
            </a:r>
          </a:p>
          <a:p>
            <a:endParaRPr lang="es-MX" sz="2400" dirty="0" smtClean="0">
              <a:latin typeface="Arial" pitchFamily="34" charset="0"/>
              <a:cs typeface="Arial" pitchFamily="34" charset="0"/>
            </a:endParaRPr>
          </a:p>
          <a:p>
            <a:endParaRPr lang="es-MX" sz="2400" dirty="0">
              <a:latin typeface="Arial" pitchFamily="34" charset="0"/>
              <a:cs typeface="Arial" pitchFamily="34" charset="0"/>
            </a:endParaRPr>
          </a:p>
          <a:p>
            <a:r>
              <a:rPr lang="es-MX" sz="2400" dirty="0">
                <a:latin typeface="Arial" pitchFamily="34" charset="0"/>
                <a:cs typeface="Arial" pitchFamily="34" charset="0"/>
              </a:rPr>
              <a:t>E</a:t>
            </a:r>
            <a:r>
              <a:rPr lang="es-MX" sz="2400" dirty="0" smtClean="0">
                <a:latin typeface="Arial" pitchFamily="34" charset="0"/>
                <a:cs typeface="Arial" pitchFamily="34" charset="0"/>
              </a:rPr>
              <a:t>llo contribuye su inclusión mayoritaria en los grandes museos, salas de exposición, entes públicos y casas particulares. Sin embargo, su lenguaje es, a menudo, desconocido incluso por los coleccionistas y asiduos a exposiciones y pinacotecas.</a:t>
            </a:r>
            <a:endParaRPr lang="es-MX" sz="2400" dirty="0">
              <a:latin typeface="Arial" pitchFamily="34" charset="0"/>
              <a:cs typeface="Arial" pitchFamily="34" charset="0"/>
            </a:endParaRPr>
          </a:p>
        </p:txBody>
      </p:sp>
      <p:sp>
        <p:nvSpPr>
          <p:cNvPr id="2" name="1 Título"/>
          <p:cNvSpPr>
            <a:spLocks noGrp="1"/>
          </p:cNvSpPr>
          <p:nvPr>
            <p:ph type="title"/>
          </p:nvPr>
        </p:nvSpPr>
        <p:spPr/>
        <p:txBody>
          <a:bodyPr/>
          <a:lstStyle/>
          <a:p>
            <a:r>
              <a:rPr lang="es-MX" dirty="0" smtClean="0"/>
              <a:t>Introducción</a:t>
            </a: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357158" y="500042"/>
            <a:ext cx="8408890" cy="3733800"/>
          </a:xfrm>
        </p:spPr>
        <p:txBody>
          <a:bodyPr>
            <a:noAutofit/>
          </a:bodyPr>
          <a:lstStyle/>
          <a:p>
            <a:pPr>
              <a:buFont typeface="Arial" pitchFamily="34" charset="0"/>
              <a:buChar char="•"/>
            </a:pPr>
            <a:r>
              <a:rPr lang="es-MX" sz="2400" dirty="0" smtClean="0">
                <a:latin typeface="Arial" pitchFamily="34" charset="0"/>
                <a:cs typeface="Arial" pitchFamily="34" charset="0"/>
              </a:rPr>
              <a:t>La diferencia del </a:t>
            </a:r>
            <a:r>
              <a:rPr lang="es-MX" sz="2400" b="1" dirty="0" smtClean="0">
                <a:latin typeface="Arial" pitchFamily="34" charset="0"/>
                <a:cs typeface="Arial" pitchFamily="34" charset="0"/>
              </a:rPr>
              <a:t>gouache</a:t>
            </a:r>
            <a:r>
              <a:rPr lang="es-MX" sz="2400" dirty="0" smtClean="0">
                <a:latin typeface="Arial" pitchFamily="34" charset="0"/>
                <a:cs typeface="Arial" pitchFamily="34" charset="0"/>
              </a:rPr>
              <a:t> con la acuarela consiste en la </a:t>
            </a:r>
            <a:r>
              <a:rPr lang="es-MX" sz="2400" b="1" dirty="0" smtClean="0">
                <a:latin typeface="Arial" pitchFamily="34" charset="0"/>
                <a:cs typeface="Arial" pitchFamily="34" charset="0"/>
              </a:rPr>
              <a:t>utilización</a:t>
            </a:r>
            <a:r>
              <a:rPr lang="es-MX" sz="2400" dirty="0" smtClean="0">
                <a:latin typeface="Arial" pitchFamily="34" charset="0"/>
                <a:cs typeface="Arial" pitchFamily="34" charset="0"/>
              </a:rPr>
              <a:t> de colores opacos y de algo pastosos y </a:t>
            </a:r>
            <a:r>
              <a:rPr lang="es-MX" sz="2400" b="1" dirty="0" smtClean="0">
                <a:latin typeface="Arial" pitchFamily="34" charset="0"/>
                <a:cs typeface="Arial" pitchFamily="34" charset="0"/>
              </a:rPr>
              <a:t>blanco</a:t>
            </a:r>
            <a:r>
              <a:rPr lang="es-MX" sz="2400" dirty="0" smtClean="0">
                <a:latin typeface="Arial" pitchFamily="34" charset="0"/>
                <a:cs typeface="Arial" pitchFamily="34" charset="0"/>
              </a:rPr>
              <a:t> llenando toda la superficie del soporte. El origen de la acuarela encontrar en las páginas iluminadas del mundo medieval, desarrollándose a partir de </a:t>
            </a:r>
            <a:r>
              <a:rPr lang="es-MX" sz="2400" dirty="0" err="1" smtClean="0">
                <a:latin typeface="Arial" pitchFamily="34" charset="0"/>
                <a:cs typeface="Arial" pitchFamily="34" charset="0"/>
              </a:rPr>
              <a:t>Durero</a:t>
            </a:r>
            <a:r>
              <a:rPr lang="es-MX" sz="2400" dirty="0" smtClean="0">
                <a:latin typeface="Arial" pitchFamily="34" charset="0"/>
                <a:cs typeface="Arial" pitchFamily="34" charset="0"/>
              </a:rPr>
              <a:t> y alcanzando en los siglos XVIII y XIX francés e inglés su máximo apogeo. </a:t>
            </a:r>
          </a:p>
          <a:p>
            <a:pPr>
              <a:buFont typeface="Arial" pitchFamily="34" charset="0"/>
              <a:buChar char="•"/>
            </a:pPr>
            <a:r>
              <a:rPr lang="es-MX" sz="2400" dirty="0" smtClean="0">
                <a:latin typeface="Arial" pitchFamily="34" charset="0"/>
                <a:cs typeface="Arial" pitchFamily="34" charset="0"/>
              </a:rPr>
              <a:t> La </a:t>
            </a:r>
            <a:r>
              <a:rPr lang="es-MX" sz="2400" b="1" dirty="0" smtClean="0">
                <a:latin typeface="Arial" pitchFamily="34" charset="0"/>
                <a:cs typeface="Arial" pitchFamily="34" charset="0"/>
              </a:rPr>
              <a:t>miniatura</a:t>
            </a:r>
            <a:r>
              <a:rPr lang="es-MX" sz="2400" dirty="0" smtClean="0">
                <a:latin typeface="Arial" pitchFamily="34" charset="0"/>
                <a:cs typeface="Arial" pitchFamily="34" charset="0"/>
              </a:rPr>
              <a:t> es como una pintura al </a:t>
            </a:r>
            <a:r>
              <a:rPr lang="es-MX" sz="2400" i="1" dirty="0" smtClean="0">
                <a:latin typeface="Arial" pitchFamily="34" charset="0"/>
                <a:cs typeface="Arial" pitchFamily="34" charset="0"/>
              </a:rPr>
              <a:t>gouache</a:t>
            </a:r>
            <a:r>
              <a:rPr lang="es-MX" sz="2400" dirty="0" smtClean="0">
                <a:latin typeface="Arial" pitchFamily="34" charset="0"/>
                <a:cs typeface="Arial" pitchFamily="34" charset="0"/>
              </a:rPr>
              <a:t> o acuarela pero con la incorporación de aglutinantes como goma arábiga, clara de huevo... A veces incluye el óleo y aplicaciones en oro. Conocida desde el antiguo Egipto -</a:t>
            </a:r>
            <a:r>
              <a:rPr lang="es-MX" sz="2400" i="1" dirty="0" smtClean="0">
                <a:latin typeface="Arial" pitchFamily="34" charset="0"/>
                <a:cs typeface="Arial" pitchFamily="34" charset="0"/>
              </a:rPr>
              <a:t>Libro de los Muertos</a:t>
            </a:r>
            <a:r>
              <a:rPr lang="es-MX" sz="2400" dirty="0" smtClean="0">
                <a:latin typeface="Arial" pitchFamily="34" charset="0"/>
                <a:cs typeface="Arial" pitchFamily="34" charset="0"/>
              </a:rPr>
              <a:t>-, tuvo en el mundo medieval su momento de esplendor.</a:t>
            </a:r>
            <a:endParaRPr lang="es-MX" sz="24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457200" y="214290"/>
            <a:ext cx="8229600" cy="6357982"/>
          </a:xfrm>
        </p:spPr>
        <p:txBody>
          <a:bodyPr>
            <a:normAutofit/>
          </a:bodyPr>
          <a:lstStyle/>
          <a:p>
            <a:r>
              <a:rPr lang="es-MX" sz="2800" dirty="0" smtClean="0">
                <a:latin typeface="Arial" pitchFamily="34" charset="0"/>
                <a:cs typeface="Arial" pitchFamily="34" charset="0"/>
              </a:rPr>
              <a:t>No querríamos terminar la revisión de las técnicas artísticas sin citar el </a:t>
            </a:r>
            <a:r>
              <a:rPr lang="es-MX" sz="2800" b="1" dirty="0" smtClean="0">
                <a:latin typeface="Arial" pitchFamily="34" charset="0"/>
                <a:cs typeface="Arial" pitchFamily="34" charset="0"/>
              </a:rPr>
              <a:t>dorado, </a:t>
            </a:r>
            <a:r>
              <a:rPr lang="es-MX" sz="2800" dirty="0" smtClean="0">
                <a:latin typeface="Arial" pitchFamily="34" charset="0"/>
                <a:cs typeface="Arial" pitchFamily="34" charset="0"/>
              </a:rPr>
              <a:t>el </a:t>
            </a:r>
            <a:r>
              <a:rPr lang="es-MX" sz="2800" b="1" dirty="0" smtClean="0">
                <a:latin typeface="Arial" pitchFamily="34" charset="0"/>
                <a:cs typeface="Arial" pitchFamily="34" charset="0"/>
              </a:rPr>
              <a:t>esmalte</a:t>
            </a:r>
            <a:r>
              <a:rPr lang="es-MX" sz="2800" dirty="0" smtClean="0">
                <a:latin typeface="Arial" pitchFamily="34" charset="0"/>
                <a:cs typeface="Arial" pitchFamily="34" charset="0"/>
              </a:rPr>
              <a:t>, el </a:t>
            </a:r>
            <a:r>
              <a:rPr lang="es-MX" sz="2800" b="1" dirty="0" smtClean="0">
                <a:latin typeface="Arial" pitchFamily="34" charset="0"/>
                <a:cs typeface="Arial" pitchFamily="34" charset="0"/>
              </a:rPr>
              <a:t>vitral</a:t>
            </a:r>
            <a:r>
              <a:rPr lang="es-MX" sz="2800" dirty="0" smtClean="0">
                <a:latin typeface="Arial" pitchFamily="34" charset="0"/>
                <a:cs typeface="Arial" pitchFamily="34" charset="0"/>
              </a:rPr>
              <a:t> y el </a:t>
            </a:r>
            <a:r>
              <a:rPr lang="es-MX" sz="2800" b="1" dirty="0" smtClean="0">
                <a:latin typeface="Arial" pitchFamily="34" charset="0"/>
                <a:cs typeface="Arial" pitchFamily="34" charset="0"/>
              </a:rPr>
              <a:t>mosaico</a:t>
            </a:r>
            <a:r>
              <a:rPr lang="es-MX" sz="2800" dirty="0" smtClean="0">
                <a:latin typeface="Arial" pitchFamily="34" charset="0"/>
                <a:cs typeface="Arial" pitchFamily="34" charset="0"/>
              </a:rPr>
              <a:t>. </a:t>
            </a:r>
          </a:p>
          <a:p>
            <a:endParaRPr lang="es-MX" sz="2800" dirty="0" smtClean="0">
              <a:latin typeface="Arial" pitchFamily="34" charset="0"/>
              <a:cs typeface="Arial" pitchFamily="34" charset="0"/>
            </a:endParaRPr>
          </a:p>
          <a:p>
            <a:r>
              <a:rPr lang="es-MX" sz="2800" dirty="0" smtClean="0">
                <a:latin typeface="Arial" pitchFamily="34" charset="0"/>
                <a:cs typeface="Arial" pitchFamily="34" charset="0"/>
              </a:rPr>
              <a:t>El primero consiste en la aplicación de panes o polvo de oro sobre el soporte. En pintura se utilizó como fondo de las composiciones en el mundo gótico y </a:t>
            </a:r>
            <a:r>
              <a:rPr lang="es-MX" sz="2800" dirty="0" err="1" smtClean="0">
                <a:latin typeface="Arial" pitchFamily="34" charset="0"/>
                <a:cs typeface="Arial" pitchFamily="34" charset="0"/>
              </a:rPr>
              <a:t>protorrenacentista</a:t>
            </a:r>
            <a:r>
              <a:rPr lang="es-MX" sz="2800" dirty="0" smtClean="0">
                <a:latin typeface="Arial" pitchFamily="34" charset="0"/>
                <a:cs typeface="Arial" pitchFamily="34" charset="0"/>
              </a:rPr>
              <a:t>, aunque su uso se remonta a la Antigüedad, tanto oriental -China, Japón, India, Persia...- como occidental -Egipto, Grecia y Roma-. </a:t>
            </a:r>
          </a:p>
          <a:p>
            <a:endParaRPr lang="es-MX" sz="2800"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14290"/>
            <a:ext cx="8229600" cy="6357982"/>
          </a:xfrm>
        </p:spPr>
        <p:txBody>
          <a:bodyPr>
            <a:normAutofit fontScale="77500" lnSpcReduction="20000"/>
          </a:bodyPr>
          <a:lstStyle/>
          <a:p>
            <a:pPr>
              <a:lnSpc>
                <a:spcPct val="120000"/>
              </a:lnSpc>
            </a:pPr>
            <a:r>
              <a:rPr lang="es-MX" sz="2900" dirty="0" smtClean="0">
                <a:latin typeface="Arial" pitchFamily="34" charset="0"/>
                <a:cs typeface="Arial" pitchFamily="34" charset="0"/>
              </a:rPr>
              <a:t>El </a:t>
            </a:r>
            <a:r>
              <a:rPr lang="es-MX" sz="2900" b="1" dirty="0" smtClean="0">
                <a:latin typeface="Arial" pitchFamily="34" charset="0"/>
                <a:cs typeface="Arial" pitchFamily="34" charset="0"/>
              </a:rPr>
              <a:t>esmalte</a:t>
            </a:r>
            <a:r>
              <a:rPr lang="es-MX" sz="2900" dirty="0" smtClean="0">
                <a:latin typeface="Arial" pitchFamily="34" charset="0"/>
                <a:cs typeface="Arial" pitchFamily="34" charset="0"/>
              </a:rPr>
              <a:t> es un procedimiento que tiene múltiples formulaciones. De manera general lo definiremos como un barniz vítreo, que por medio de la fusión, se aplica a la porcelana, loza, metales... Su uso se remonta a Egipto -</a:t>
            </a:r>
            <a:r>
              <a:rPr lang="es-MX" sz="2900" dirty="0" err="1" smtClean="0">
                <a:latin typeface="Arial" pitchFamily="34" charset="0"/>
                <a:cs typeface="Arial" pitchFamily="34" charset="0"/>
              </a:rPr>
              <a:t>pseudoesmaltes</a:t>
            </a:r>
            <a:r>
              <a:rPr lang="es-MX" sz="2900" dirty="0" smtClean="0">
                <a:latin typeface="Arial" pitchFamily="34" charset="0"/>
                <a:cs typeface="Arial" pitchFamily="34" charset="0"/>
              </a:rPr>
              <a:t> de pasta de vidrio incrustada en frío-, pero es en el mundo gótico cuando alcanzará su máxima difusión, extendida hasta nuestros días. Limoges aparece como una escuela de gran tradición </a:t>
            </a:r>
            <a:r>
              <a:rPr lang="es-MX" sz="2900" dirty="0" err="1" smtClean="0">
                <a:latin typeface="Arial" pitchFamily="34" charset="0"/>
                <a:cs typeface="Arial" pitchFamily="34" charset="0"/>
              </a:rPr>
              <a:t>esmaltística</a:t>
            </a:r>
            <a:r>
              <a:rPr lang="es-MX" sz="2900" dirty="0" smtClean="0">
                <a:latin typeface="Arial" pitchFamily="34" charset="0"/>
                <a:cs typeface="Arial" pitchFamily="34" charset="0"/>
              </a:rPr>
              <a:t>, desde el siglo XII al XVIII. Durante el siglo XVIII se utilizó como elemento decorativo y en joyería -relojes, cajas de rapé...-. El Modernismo, estilo de un gran </a:t>
            </a:r>
            <a:r>
              <a:rPr lang="es-MX" sz="2900" dirty="0" err="1" smtClean="0">
                <a:latin typeface="Arial" pitchFamily="34" charset="0"/>
                <a:cs typeface="Arial" pitchFamily="34" charset="0"/>
              </a:rPr>
              <a:t>ornamentismo</a:t>
            </a:r>
            <a:r>
              <a:rPr lang="es-MX" sz="2900" dirty="0" smtClean="0">
                <a:latin typeface="Arial" pitchFamily="34" charset="0"/>
                <a:cs typeface="Arial" pitchFamily="34" charset="0"/>
              </a:rPr>
              <a:t>, fue el último gran movimiento que potenció el esmalte.</a:t>
            </a:r>
          </a:p>
          <a:p>
            <a:pPr>
              <a:lnSpc>
                <a:spcPct val="120000"/>
              </a:lnSpc>
            </a:pPr>
            <a:r>
              <a:rPr lang="es-MX" sz="2900" dirty="0" smtClean="0">
                <a:latin typeface="Arial" pitchFamily="34" charset="0"/>
                <a:cs typeface="Arial" pitchFamily="34" charset="0"/>
              </a:rPr>
              <a:t>El </a:t>
            </a:r>
            <a:r>
              <a:rPr lang="es-MX" sz="2900" b="1" dirty="0" smtClean="0">
                <a:latin typeface="Arial" pitchFamily="34" charset="0"/>
                <a:cs typeface="Arial" pitchFamily="34" charset="0"/>
              </a:rPr>
              <a:t>vitral </a:t>
            </a:r>
            <a:r>
              <a:rPr lang="es-MX" sz="2900" dirty="0" smtClean="0">
                <a:latin typeface="Arial" pitchFamily="34" charset="0"/>
                <a:cs typeface="Arial" pitchFamily="34" charset="0"/>
              </a:rPr>
              <a:t>y el </a:t>
            </a:r>
            <a:r>
              <a:rPr lang="es-MX" sz="2900" b="1" dirty="0" smtClean="0">
                <a:latin typeface="Arial" pitchFamily="34" charset="0"/>
                <a:cs typeface="Arial" pitchFamily="34" charset="0"/>
              </a:rPr>
              <a:t>mosaico</a:t>
            </a:r>
            <a:r>
              <a:rPr lang="es-MX" sz="2900" dirty="0" smtClean="0">
                <a:latin typeface="Arial" pitchFamily="34" charset="0"/>
                <a:cs typeface="Arial" pitchFamily="34" charset="0"/>
              </a:rPr>
              <a:t> tienen como base el fuego, al igual que el esmalte y las decoraciones cerámicas. Su inclusión en esta relación se debe a que los proyectos compositivos y/o decorativos son obra de artistas pintores.</a:t>
            </a:r>
            <a:r>
              <a:rPr lang="es-MX" dirty="0" smtClean="0"/>
              <a:t/>
            </a:r>
            <a:br>
              <a:rPr lang="es-MX" dirty="0" smtClean="0"/>
            </a:b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667396"/>
          </a:xfrm>
        </p:spPr>
        <p:txBody>
          <a:bodyPr/>
          <a:lstStyle/>
          <a:p>
            <a:pPr algn="ctr">
              <a:buNone/>
            </a:pPr>
            <a:r>
              <a:rPr lang="es-MX" dirty="0" smtClean="0"/>
              <a:t>TECNICAS</a:t>
            </a:r>
          </a:p>
          <a:p>
            <a:pPr algn="ctr">
              <a:buNone/>
            </a:pPr>
            <a:endParaRPr lang="es-MX" dirty="0" smtClean="0"/>
          </a:p>
          <a:p>
            <a:pPr algn="ctr">
              <a:buNone/>
            </a:pPr>
            <a:endParaRPr lang="es-MX" dirty="0" smtClean="0"/>
          </a:p>
          <a:p>
            <a:pPr algn="ctr">
              <a:buNone/>
            </a:pPr>
            <a:endParaRPr lang="es-MX" b="1" dirty="0" smtClean="0">
              <a:solidFill>
                <a:schemeClr val="bg1"/>
              </a:solidFill>
            </a:endParaRPr>
          </a:p>
          <a:p>
            <a:pPr algn="ctr">
              <a:buNone/>
            </a:pPr>
            <a:r>
              <a:rPr lang="es-MX" b="1" dirty="0" smtClean="0">
                <a:solidFill>
                  <a:schemeClr val="bg1"/>
                </a:solidFill>
              </a:rPr>
              <a:t>“La técnica no sólo es un medio instrumental, sino que se convierte en un factor básico de la expresión plástica, en su doble vertiente formal y de contenido. Podríamos concluir diciendo que cada obra y cada autor tienen su técnica apropiada en relación con su mensaje artístico.”</a:t>
            </a:r>
            <a:endParaRPr lang="es-MX" b="1"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8229600" cy="5048272"/>
          </a:xfrm>
        </p:spPr>
        <p:txBody>
          <a:bodyPr>
            <a:normAutofit fontScale="92500"/>
          </a:bodyPr>
          <a:lstStyle/>
          <a:p>
            <a:r>
              <a:rPr lang="es-MX" dirty="0" smtClean="0"/>
              <a:t>Cuando nos enfrentamos a una composición pictórica lo primero que visualizamos son imágenes con una determinada forma plástica. estas </a:t>
            </a:r>
            <a:r>
              <a:rPr lang="es-MX" i="1" dirty="0" smtClean="0"/>
              <a:t>imágenes</a:t>
            </a:r>
            <a:r>
              <a:rPr lang="es-MX" dirty="0" smtClean="0"/>
              <a:t> pueden ser </a:t>
            </a:r>
            <a:r>
              <a:rPr lang="es-MX" b="1" dirty="0" smtClean="0"/>
              <a:t>figurativas </a:t>
            </a:r>
            <a:r>
              <a:rPr lang="es-MX" dirty="0" smtClean="0"/>
              <a:t>o </a:t>
            </a:r>
            <a:r>
              <a:rPr lang="es-MX" b="1" dirty="0" smtClean="0"/>
              <a:t>no figurativas</a:t>
            </a:r>
            <a:r>
              <a:rPr lang="es-MX" dirty="0" smtClean="0"/>
              <a:t>, es decir, objetuales o puras. La práctica habitual al enfrentarse a un cuadro es la de tratar de reconocer los elementos representados y, a partir de ahí, valorarlos. Se cae así en el </a:t>
            </a:r>
            <a:r>
              <a:rPr lang="es-MX" b="1" dirty="0" smtClean="0"/>
              <a:t>error</a:t>
            </a:r>
            <a:r>
              <a:rPr lang="es-MX" dirty="0" smtClean="0"/>
              <a:t> de </a:t>
            </a:r>
            <a:r>
              <a:rPr lang="es-MX" b="1" dirty="0" smtClean="0"/>
              <a:t>identificar </a:t>
            </a:r>
            <a:r>
              <a:rPr lang="es-MX" dirty="0" smtClean="0"/>
              <a:t>la </a:t>
            </a:r>
            <a:r>
              <a:rPr lang="es-MX" b="1" dirty="0" smtClean="0"/>
              <a:t>realidad física</a:t>
            </a:r>
            <a:r>
              <a:rPr lang="es-MX" dirty="0" smtClean="0"/>
              <a:t> con la </a:t>
            </a:r>
            <a:r>
              <a:rPr lang="es-MX" b="1" dirty="0" smtClean="0"/>
              <a:t>realidad pictórica</a:t>
            </a:r>
            <a:r>
              <a:rPr lang="es-MX" dirty="0" smtClean="0"/>
              <a:t>.</a:t>
            </a:r>
          </a:p>
          <a:p>
            <a:r>
              <a:rPr lang="es-MX" dirty="0" smtClean="0"/>
              <a:t>Incluso en las obras más marcadamente figurativas, lo que verdaderamente tiene interés artístico es su solución formal. Así distinguimos entre </a:t>
            </a:r>
            <a:r>
              <a:rPr lang="es-MX" b="1" dirty="0" smtClean="0"/>
              <a:t>formas conformadas por el dibujo</a:t>
            </a:r>
            <a:r>
              <a:rPr lang="es-MX" dirty="0" smtClean="0"/>
              <a:t>, es decir por la </a:t>
            </a:r>
            <a:r>
              <a:rPr lang="es-MX" b="1" dirty="0" smtClean="0"/>
              <a:t>línea</a:t>
            </a:r>
            <a:r>
              <a:rPr lang="es-MX" dirty="0" smtClean="0"/>
              <a:t>, y las producidas por una </a:t>
            </a:r>
            <a:r>
              <a:rPr lang="es-MX" b="1" dirty="0" smtClean="0"/>
              <a:t>pincelada abierta o pictórica</a:t>
            </a:r>
            <a:r>
              <a:rPr lang="es-MX" dirty="0" smtClean="0"/>
              <a:t>.</a:t>
            </a:r>
            <a:endParaRPr lang="es-MX" dirty="0"/>
          </a:p>
        </p:txBody>
      </p:sp>
      <p:sp>
        <p:nvSpPr>
          <p:cNvPr id="3" name="2 Título"/>
          <p:cNvSpPr>
            <a:spLocks noGrp="1"/>
          </p:cNvSpPr>
          <p:nvPr>
            <p:ph type="title"/>
          </p:nvPr>
        </p:nvSpPr>
        <p:spPr/>
        <p:txBody>
          <a:bodyPr/>
          <a:lstStyle/>
          <a:p>
            <a:pPr algn="ctr"/>
            <a:r>
              <a:rPr lang="es-MX" dirty="0" smtClean="0"/>
              <a:t>LA FORMA DE LOS ELEMENTOS</a:t>
            </a:r>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Maja"/>
          <p:cNvPicPr>
            <a:picLocks noChangeAspect="1" noChangeArrowheads="1"/>
          </p:cNvPicPr>
          <p:nvPr/>
        </p:nvPicPr>
        <p:blipFill>
          <a:blip r:embed="rId2" cstate="print"/>
          <a:srcRect/>
          <a:stretch>
            <a:fillRect/>
          </a:stretch>
        </p:blipFill>
        <p:spPr bwMode="auto">
          <a:xfrm>
            <a:off x="2357422" y="642918"/>
            <a:ext cx="4286280" cy="5442896"/>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85728"/>
            <a:ext cx="8229600" cy="6215106"/>
          </a:xfrm>
        </p:spPr>
        <p:txBody>
          <a:bodyPr/>
          <a:lstStyle/>
          <a:p>
            <a:r>
              <a:rPr lang="es-MX" dirty="0" smtClean="0"/>
              <a:t>Las </a:t>
            </a:r>
            <a:r>
              <a:rPr lang="es-MX" b="1" dirty="0" smtClean="0"/>
              <a:t>formas cerradas </a:t>
            </a:r>
            <a:r>
              <a:rPr lang="es-MX" dirty="0" smtClean="0"/>
              <a:t>o </a:t>
            </a:r>
            <a:r>
              <a:rPr lang="es-MX" b="1" dirty="0" err="1" smtClean="0"/>
              <a:t>dibujísticas</a:t>
            </a:r>
            <a:r>
              <a:rPr lang="es-MX" dirty="0" smtClean="0"/>
              <a:t> aparecen en momentos históricos en los que el artista adquiere una seguridad intelectual fruto de una cierta </a:t>
            </a:r>
            <a:r>
              <a:rPr lang="es-MX" b="1" dirty="0" smtClean="0"/>
              <a:t>dogmatización teórica</a:t>
            </a:r>
            <a:r>
              <a:rPr lang="es-MX" dirty="0" smtClean="0"/>
              <a:t>, sin olvidar en el apartado evolutivo de las formas aquellos </a:t>
            </a:r>
            <a:r>
              <a:rPr lang="es-MX" b="1" dirty="0" smtClean="0"/>
              <a:t>primeros momentos</a:t>
            </a:r>
            <a:r>
              <a:rPr lang="es-MX" dirty="0" smtClean="0"/>
              <a:t> en los que el artista aún se siente inseguro en sus formulaciones. </a:t>
            </a:r>
          </a:p>
          <a:p>
            <a:r>
              <a:rPr lang="es-MX" dirty="0" smtClean="0"/>
              <a:t>Por el contrario, las </a:t>
            </a:r>
            <a:r>
              <a:rPr lang="es-MX" b="1" dirty="0" smtClean="0"/>
              <a:t>formas abiertas</a:t>
            </a:r>
            <a:r>
              <a:rPr lang="es-MX" dirty="0" smtClean="0"/>
              <a:t> o </a:t>
            </a:r>
            <a:r>
              <a:rPr lang="es-MX" b="1" dirty="0" smtClean="0"/>
              <a:t>pictóricas</a:t>
            </a:r>
            <a:r>
              <a:rPr lang="es-MX" dirty="0" smtClean="0"/>
              <a:t> responden a </a:t>
            </a:r>
            <a:r>
              <a:rPr lang="es-MX" b="1" dirty="0" smtClean="0"/>
              <a:t>momentos de crisis de valores</a:t>
            </a:r>
            <a:r>
              <a:rPr lang="es-MX" dirty="0" smtClean="0"/>
              <a:t> en los que el artista se expresa con mayor libertad formal aunque también, y paradójicamente, en algunas ocasiones, con menor libertad conceptual. El Barroco es el momento culminante de esta propuesta, que se hace extensiva al Romanticismo y a los expresionistas plásticos figurativos y abstractos.</a:t>
            </a: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texto"/>
          <p:cNvSpPr>
            <a:spLocks noGrp="1"/>
          </p:cNvSpPr>
          <p:nvPr>
            <p:ph type="body" idx="2"/>
          </p:nvPr>
        </p:nvSpPr>
        <p:spPr>
          <a:xfrm>
            <a:off x="5572132" y="428604"/>
            <a:ext cx="3193916" cy="6072230"/>
          </a:xfrm>
        </p:spPr>
        <p:txBody>
          <a:bodyPr>
            <a:noAutofit/>
          </a:bodyPr>
          <a:lstStyle/>
          <a:p>
            <a:r>
              <a:rPr lang="es-MX" sz="2000" dirty="0" smtClean="0">
                <a:latin typeface="Arial" pitchFamily="34" charset="0"/>
                <a:cs typeface="Arial" pitchFamily="34" charset="0"/>
              </a:rPr>
              <a:t>En el apartado compositivo, los diversos tipos de forma adquieren un valor cualificado. Así, </a:t>
            </a:r>
            <a:r>
              <a:rPr lang="es-MX" sz="2000" b="1" dirty="0" smtClean="0">
                <a:latin typeface="Arial" pitchFamily="34" charset="0"/>
                <a:cs typeface="Arial" pitchFamily="34" charset="0"/>
              </a:rPr>
              <a:t>las formas cerradas individualizan</a:t>
            </a:r>
            <a:r>
              <a:rPr lang="es-MX" sz="2000" dirty="0" smtClean="0">
                <a:latin typeface="Arial" pitchFamily="34" charset="0"/>
                <a:cs typeface="Arial" pitchFamily="34" charset="0"/>
              </a:rPr>
              <a:t> los elementos haciéndolos fácilmente aprehensibles. Sus estructuras son concisas, claras, penetrantes e incisivas, y permiten que el espectador las visualice por separado. Se crea una cierta distanciación entre el espectador y la obra.</a:t>
            </a:r>
            <a:endParaRPr lang="es-MX" sz="2000" dirty="0">
              <a:latin typeface="Arial" pitchFamily="34" charset="0"/>
              <a:cs typeface="Arial" pitchFamily="34" charset="0"/>
            </a:endParaRPr>
          </a:p>
        </p:txBody>
      </p:sp>
      <p:pic>
        <p:nvPicPr>
          <p:cNvPr id="38914" name="Picture 2" descr="Les loisirs sur fonde rouge"/>
          <p:cNvPicPr>
            <a:picLocks noChangeAspect="1" noChangeArrowheads="1"/>
          </p:cNvPicPr>
          <p:nvPr/>
        </p:nvPicPr>
        <p:blipFill>
          <a:blip r:embed="rId2" cstate="print"/>
          <a:srcRect/>
          <a:stretch>
            <a:fillRect/>
          </a:stretch>
        </p:blipFill>
        <p:spPr bwMode="auto">
          <a:xfrm>
            <a:off x="285720" y="928670"/>
            <a:ext cx="5238750" cy="464347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p:txBody>
          <a:bodyPr>
            <a:normAutofit fontScale="92500" lnSpcReduction="10000"/>
          </a:bodyPr>
          <a:lstStyle/>
          <a:p>
            <a:r>
              <a:rPr lang="es-MX" dirty="0" smtClean="0"/>
              <a:t>Por el contrario, las </a:t>
            </a:r>
            <a:r>
              <a:rPr lang="es-MX" b="1" dirty="0" smtClean="0"/>
              <a:t>formas abiertas globalizan los elementos</a:t>
            </a:r>
            <a:r>
              <a:rPr lang="es-MX" dirty="0" smtClean="0"/>
              <a:t>. Son indeterminadas, indefinidas, lo que permite una mayor </a:t>
            </a:r>
            <a:r>
              <a:rPr lang="es-MX" dirty="0" err="1" smtClean="0"/>
              <a:t>subjetivización</a:t>
            </a:r>
            <a:r>
              <a:rPr lang="es-MX" dirty="0" smtClean="0"/>
              <a:t> e imaginación por parte del espectador.</a:t>
            </a:r>
            <a:br>
              <a:rPr lang="es-MX" dirty="0" smtClean="0"/>
            </a:br>
            <a:r>
              <a:rPr lang="es-MX" dirty="0" smtClean="0"/>
              <a:t>     Las formas las podemos dividir también en </a:t>
            </a:r>
            <a:r>
              <a:rPr lang="es-MX" b="1" dirty="0" smtClean="0"/>
              <a:t>decorativas</a:t>
            </a:r>
            <a:r>
              <a:rPr lang="es-MX" dirty="0" smtClean="0"/>
              <a:t> y </a:t>
            </a:r>
            <a:r>
              <a:rPr lang="es-MX" b="1" dirty="0" smtClean="0"/>
              <a:t>especulativas.</a:t>
            </a:r>
            <a:r>
              <a:rPr lang="es-MX" dirty="0" smtClean="0"/>
              <a:t> Las primeras añaden a la estructura formal multitud de elementos que nosotros consideramos accesorios en toda obra </a:t>
            </a:r>
            <a:r>
              <a:rPr lang="es-MX" dirty="0" err="1" smtClean="0"/>
              <a:t>obra</a:t>
            </a:r>
            <a:r>
              <a:rPr lang="es-MX" dirty="0" smtClean="0"/>
              <a:t> de arte. Es obvio, por supuesto, que la plasmación plástica de un rey se ha de hacer con una serie de elementos ornamentales propios del personaje, pero éstos pueden potenciarse </a:t>
            </a:r>
            <a:r>
              <a:rPr lang="es-MX" i="1" dirty="0" smtClean="0"/>
              <a:t>ad infinitum</a:t>
            </a:r>
            <a:r>
              <a:rPr lang="es-MX" dirty="0" smtClean="0"/>
              <a:t> o reducirse a un mínimo.</a:t>
            </a:r>
            <a:endParaRPr lang="es-MX" dirty="0"/>
          </a:p>
        </p:txBody>
      </p:sp>
      <p:sp>
        <p:nvSpPr>
          <p:cNvPr id="3" name="2 Marcador de texto"/>
          <p:cNvSpPr>
            <a:spLocks noGrp="1"/>
          </p:cNvSpPr>
          <p:nvPr>
            <p:ph type="body" idx="2"/>
          </p:nvPr>
        </p:nvSpPr>
        <p:spPr>
          <a:xfrm>
            <a:off x="6781800" y="642918"/>
            <a:ext cx="1984248" cy="5429288"/>
          </a:xfrm>
        </p:spPr>
        <p:txBody>
          <a:bodyPr>
            <a:normAutofit/>
          </a:bodyPr>
          <a:lstStyle/>
          <a:p>
            <a:pPr algn="ctr"/>
            <a:endParaRPr lang="es-MX" sz="3200" dirty="0" smtClean="0">
              <a:latin typeface="Arial" pitchFamily="34" charset="0"/>
              <a:cs typeface="Arial" pitchFamily="34" charset="0"/>
            </a:endParaRPr>
          </a:p>
          <a:p>
            <a:pPr algn="ctr"/>
            <a:endParaRPr lang="es-MX" sz="2000" dirty="0" smtClean="0">
              <a:latin typeface="Arial" pitchFamily="34" charset="0"/>
              <a:cs typeface="Arial" pitchFamily="34" charset="0"/>
            </a:endParaRPr>
          </a:p>
          <a:p>
            <a:pPr algn="ctr"/>
            <a:endParaRPr lang="es-MX" sz="2000" dirty="0" smtClean="0">
              <a:latin typeface="Arial" pitchFamily="34" charset="0"/>
              <a:cs typeface="Arial" pitchFamily="34" charset="0"/>
            </a:endParaRPr>
          </a:p>
          <a:p>
            <a:pPr algn="ctr"/>
            <a:r>
              <a:rPr lang="es-MX" sz="2000" dirty="0" smtClean="0">
                <a:latin typeface="Arial" pitchFamily="34" charset="0"/>
                <a:cs typeface="Arial" pitchFamily="34" charset="0"/>
              </a:rPr>
              <a:t>LA FORMA DEL  LOS ELEMENTOS</a:t>
            </a:r>
            <a:endParaRPr lang="es-MX" sz="2000" dirty="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57200" y="214290"/>
            <a:ext cx="8229600" cy="6286544"/>
          </a:xfrm>
        </p:spPr>
        <p:txBody>
          <a:bodyPr/>
          <a:lstStyle/>
          <a:p>
            <a:endParaRPr lang="es-MX" dirty="0" smtClean="0"/>
          </a:p>
          <a:p>
            <a:endParaRPr lang="es-MX" dirty="0" smtClean="0"/>
          </a:p>
          <a:p>
            <a:r>
              <a:rPr lang="es-MX" dirty="0" smtClean="0"/>
              <a:t>Coincidimos con </a:t>
            </a:r>
            <a:r>
              <a:rPr lang="es-MX" dirty="0" err="1" smtClean="0"/>
              <a:t>Francastel</a:t>
            </a:r>
            <a:r>
              <a:rPr lang="es-MX" dirty="0" smtClean="0"/>
              <a:t> en que </a:t>
            </a:r>
            <a:r>
              <a:rPr lang="es-MX" b="1" dirty="0" smtClean="0"/>
              <a:t>lo que constituye la obra de arte no son los detalles.</a:t>
            </a:r>
          </a:p>
          <a:p>
            <a:r>
              <a:rPr lang="es-MX" dirty="0" smtClean="0"/>
              <a:t>A través de la Historia, podemos ver formulaciones en las que la forma en sí misma se convierte en objeto del cuadro. Se </a:t>
            </a:r>
            <a:r>
              <a:rPr lang="es-MX" b="1" dirty="0" smtClean="0"/>
              <a:t>especula</a:t>
            </a:r>
            <a:r>
              <a:rPr lang="es-MX" dirty="0" smtClean="0"/>
              <a:t> con ella. La relación sería exhaustiva, pero, por proximidad, cabe citar a </a:t>
            </a:r>
            <a:r>
              <a:rPr lang="es-MX" dirty="0" err="1" smtClean="0"/>
              <a:t>Massaccio</a:t>
            </a:r>
            <a:r>
              <a:rPr lang="es-MX" dirty="0" smtClean="0"/>
              <a:t>, Piero </a:t>
            </a:r>
            <a:r>
              <a:rPr lang="es-MX" dirty="0" err="1" smtClean="0"/>
              <a:t>della</a:t>
            </a:r>
            <a:r>
              <a:rPr lang="es-MX" dirty="0" smtClean="0"/>
              <a:t> Francesca, Georges </a:t>
            </a:r>
            <a:r>
              <a:rPr lang="es-MX" dirty="0" err="1" smtClean="0"/>
              <a:t>Latour</a:t>
            </a:r>
            <a:r>
              <a:rPr lang="es-MX" dirty="0" smtClean="0"/>
              <a:t>, </a:t>
            </a:r>
            <a:r>
              <a:rPr lang="es-MX" dirty="0" err="1" smtClean="0"/>
              <a:t>Cézanne</a:t>
            </a:r>
            <a:r>
              <a:rPr lang="es-MX" dirty="0" smtClean="0"/>
              <a:t>, los cubistas, </a:t>
            </a:r>
            <a:r>
              <a:rPr lang="es-MX" dirty="0" err="1" smtClean="0"/>
              <a:t>Mondrian</a:t>
            </a:r>
            <a:r>
              <a:rPr lang="es-MX" dirty="0" smtClean="0"/>
              <a:t>... Para ellos </a:t>
            </a:r>
            <a:r>
              <a:rPr lang="es-MX" b="1" dirty="0" smtClean="0"/>
              <a:t>lo que interesa no es el tema, sino las formas que lo constituyen.</a:t>
            </a:r>
          </a:p>
          <a:p>
            <a:pPr>
              <a:buNone/>
            </a:pPr>
            <a:r>
              <a:rPr lang="es-MX" b="1" dirty="0" smtClean="0"/>
              <a:t/>
            </a:r>
            <a:br>
              <a:rPr lang="es-MX" b="1" dirty="0" smtClean="0"/>
            </a:b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400" dirty="0" smtClean="0">
                <a:latin typeface="Arial" pitchFamily="34" charset="0"/>
                <a:cs typeface="Arial" pitchFamily="34" charset="0"/>
              </a:rPr>
              <a:t>El objeto artístico en general, y el pictórico en particular, ha de analizarse desde el punto de vista formal o plástico, así como desde el de su contenido y significado</a:t>
            </a:r>
          </a:p>
          <a:p>
            <a:endParaRPr lang="es-MX" sz="2400" dirty="0">
              <a:latin typeface="Arial" pitchFamily="34" charset="0"/>
              <a:cs typeface="Arial" pitchFamily="34" charset="0"/>
            </a:endParaRPr>
          </a:p>
          <a:p>
            <a:r>
              <a:rPr lang="es-MX" sz="2400" dirty="0" smtClean="0">
                <a:latin typeface="Arial" pitchFamily="34" charset="0"/>
                <a:cs typeface="Arial" pitchFamily="34" charset="0"/>
              </a:rPr>
              <a:t>El conocimiento de la Historia del Arte es condición indispensable para no caer en errores al juzgar la pintura.</a:t>
            </a:r>
          </a:p>
          <a:p>
            <a:endParaRPr lang="es-MX" sz="2400" dirty="0" smtClean="0">
              <a:latin typeface="Arial" pitchFamily="34" charset="0"/>
              <a:cs typeface="Arial" pitchFamily="34" charset="0"/>
            </a:endParaRPr>
          </a:p>
          <a:p>
            <a:r>
              <a:rPr lang="es-MX" sz="2400" dirty="0" smtClean="0">
                <a:latin typeface="Arial" pitchFamily="34" charset="0"/>
                <a:cs typeface="Arial" pitchFamily="34" charset="0"/>
              </a:rPr>
              <a:t>El arte abstracto consigue el máximo de depuración pictórica al formularnos ideas a través de formas </a:t>
            </a:r>
            <a:r>
              <a:rPr lang="es-MX" sz="2400" dirty="0" err="1" smtClean="0">
                <a:latin typeface="Arial" pitchFamily="34" charset="0"/>
                <a:cs typeface="Arial" pitchFamily="34" charset="0"/>
              </a:rPr>
              <a:t>púramente</a:t>
            </a:r>
            <a:r>
              <a:rPr lang="es-MX" sz="2400" dirty="0" smtClean="0">
                <a:latin typeface="Arial" pitchFamily="34" charset="0"/>
                <a:cs typeface="Arial" pitchFamily="34" charset="0"/>
              </a:rPr>
              <a:t> plásticas</a:t>
            </a:r>
            <a:endParaRPr lang="es-MX" sz="2400" dirty="0">
              <a:latin typeface="Arial" pitchFamily="34" charset="0"/>
              <a:cs typeface="Arial" pitchFamily="34" charset="0"/>
            </a:endParaRPr>
          </a:p>
        </p:txBody>
      </p:sp>
      <p:sp>
        <p:nvSpPr>
          <p:cNvPr id="2" name="1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14290"/>
            <a:ext cx="8229600" cy="6215106"/>
          </a:xfrm>
        </p:spPr>
        <p:txBody>
          <a:bodyPr>
            <a:normAutofit/>
          </a:bodyPr>
          <a:lstStyle/>
          <a:p>
            <a:endParaRPr lang="es-MX" b="1" dirty="0" smtClean="0"/>
          </a:p>
          <a:p>
            <a:endParaRPr lang="es-MX" b="1" dirty="0" smtClean="0"/>
          </a:p>
          <a:p>
            <a:r>
              <a:rPr lang="es-MX" b="1" dirty="0" smtClean="0"/>
              <a:t>Toda obra de arte</a:t>
            </a:r>
            <a:r>
              <a:rPr lang="es-MX" dirty="0" smtClean="0"/>
              <a:t>, en definitiva, </a:t>
            </a:r>
            <a:r>
              <a:rPr lang="es-MX" b="1" dirty="0" smtClean="0"/>
              <a:t>puede reducirse a formas geométricas</a:t>
            </a:r>
            <a:r>
              <a:rPr lang="es-MX" dirty="0" smtClean="0"/>
              <a:t>. La estructura de los elementos es fundamental y su olvido por parte del pintor conduce a resultados nefastos. </a:t>
            </a:r>
          </a:p>
          <a:p>
            <a:r>
              <a:rPr lang="es-MX" dirty="0" smtClean="0"/>
              <a:t>El </a:t>
            </a:r>
            <a:r>
              <a:rPr lang="es-MX" b="1" dirty="0" smtClean="0"/>
              <a:t>círculo</a:t>
            </a:r>
            <a:r>
              <a:rPr lang="es-MX" dirty="0" smtClean="0"/>
              <a:t>, el </a:t>
            </a:r>
            <a:r>
              <a:rPr lang="es-MX" b="1" dirty="0" smtClean="0"/>
              <a:t>cuadrado</a:t>
            </a:r>
            <a:r>
              <a:rPr lang="es-MX" dirty="0" smtClean="0"/>
              <a:t>, el </a:t>
            </a:r>
            <a:r>
              <a:rPr lang="es-MX" b="1" dirty="0" smtClean="0"/>
              <a:t>triángulo</a:t>
            </a:r>
            <a:r>
              <a:rPr lang="es-MX" dirty="0" smtClean="0"/>
              <a:t>, el </a:t>
            </a:r>
            <a:r>
              <a:rPr lang="es-MX" b="1" dirty="0" smtClean="0"/>
              <a:t>rombo</a:t>
            </a:r>
            <a:r>
              <a:rPr lang="es-MX" dirty="0" smtClean="0"/>
              <a:t>, el </a:t>
            </a:r>
            <a:r>
              <a:rPr lang="es-MX" b="1" dirty="0" smtClean="0"/>
              <a:t>prisma</a:t>
            </a:r>
            <a:r>
              <a:rPr lang="es-MX" dirty="0" smtClean="0"/>
              <a:t>, el </a:t>
            </a:r>
            <a:r>
              <a:rPr lang="es-MX" b="1" dirty="0" smtClean="0"/>
              <a:t>cubo</a:t>
            </a:r>
            <a:r>
              <a:rPr lang="es-MX" dirty="0" smtClean="0"/>
              <a:t>... están presentes en los elementos de un cuadro; sólo que algunos pintores los resaltan y otros los enmascaran con multitud de detalles. A nivel expresivo no podemos olvidar la utilización de la </a:t>
            </a:r>
            <a:r>
              <a:rPr lang="es-MX" b="1" dirty="0" smtClean="0"/>
              <a:t>línea recta </a:t>
            </a:r>
            <a:r>
              <a:rPr lang="es-MX" dirty="0" smtClean="0"/>
              <a:t> o </a:t>
            </a:r>
            <a:r>
              <a:rPr lang="es-MX" b="1" dirty="0" smtClean="0"/>
              <a:t>curva</a:t>
            </a:r>
            <a:r>
              <a:rPr lang="es-MX" dirty="0" smtClean="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2852"/>
            <a:ext cx="8229600" cy="6429420"/>
          </a:xfrm>
        </p:spPr>
        <p:txBody>
          <a:bodyPr/>
          <a:lstStyle/>
          <a:p>
            <a:endParaRPr lang="es-MX" dirty="0" smtClean="0"/>
          </a:p>
          <a:p>
            <a:endParaRPr lang="es-MX" dirty="0" smtClean="0"/>
          </a:p>
          <a:p>
            <a:endParaRPr lang="es-MX" dirty="0" smtClean="0"/>
          </a:p>
          <a:p>
            <a:r>
              <a:rPr lang="es-MX" dirty="0" smtClean="0"/>
              <a:t>La </a:t>
            </a:r>
            <a:r>
              <a:rPr lang="es-MX" b="1" dirty="0" smtClean="0"/>
              <a:t>primera</a:t>
            </a:r>
            <a:r>
              <a:rPr lang="es-MX" dirty="0" smtClean="0"/>
              <a:t> confiere </a:t>
            </a:r>
            <a:r>
              <a:rPr lang="es-MX" b="1" dirty="0" smtClean="0"/>
              <a:t>estabilidad</a:t>
            </a:r>
            <a:r>
              <a:rPr lang="es-MX" dirty="0" smtClean="0"/>
              <a:t> en su uso vertical u horizontal, mientras que en </a:t>
            </a:r>
            <a:r>
              <a:rPr lang="es-MX" b="1" dirty="0" smtClean="0"/>
              <a:t>diagonal dinamiza el objeto</a:t>
            </a:r>
            <a:r>
              <a:rPr lang="es-MX" dirty="0" smtClean="0"/>
              <a:t>.</a:t>
            </a:r>
          </a:p>
          <a:p>
            <a:r>
              <a:rPr lang="es-MX" dirty="0" smtClean="0"/>
              <a:t>La </a:t>
            </a:r>
            <a:r>
              <a:rPr lang="es-MX" b="1" dirty="0" smtClean="0"/>
              <a:t>curva</a:t>
            </a:r>
            <a:r>
              <a:rPr lang="es-MX" dirty="0" smtClean="0"/>
              <a:t> es siempre </a:t>
            </a:r>
            <a:r>
              <a:rPr lang="es-MX" b="1" dirty="0" smtClean="0"/>
              <a:t>dinamizadora</a:t>
            </a:r>
            <a:r>
              <a:rPr lang="es-MX" dirty="0" smtClean="0"/>
              <a:t>, a excepción de su formulación en círculo, que consigue una gran estabilidad.</a:t>
            </a:r>
          </a:p>
          <a:p>
            <a:r>
              <a:rPr lang="es-MX" dirty="0" smtClean="0"/>
              <a:t>La </a:t>
            </a:r>
            <a:r>
              <a:rPr lang="es-MX" b="1" dirty="0" smtClean="0"/>
              <a:t>recta</a:t>
            </a:r>
            <a:r>
              <a:rPr lang="es-MX" dirty="0" smtClean="0"/>
              <a:t>, a nivel conceptual, expresa </a:t>
            </a:r>
            <a:r>
              <a:rPr lang="es-MX" b="1" dirty="0" smtClean="0"/>
              <a:t>seguridad</a:t>
            </a:r>
            <a:r>
              <a:rPr lang="es-MX" dirty="0" smtClean="0"/>
              <a:t>, mientras la </a:t>
            </a:r>
            <a:r>
              <a:rPr lang="es-MX" b="1" dirty="0" smtClean="0"/>
              <a:t>curva</a:t>
            </a:r>
            <a:r>
              <a:rPr lang="es-MX" dirty="0" smtClean="0"/>
              <a:t> es mayoritariamente definidora de </a:t>
            </a:r>
            <a:r>
              <a:rPr lang="es-MX" b="1" dirty="0" smtClean="0"/>
              <a:t>inestabilidad.</a:t>
            </a:r>
            <a:r>
              <a:rPr lang="es-MX" dirty="0" smtClean="0"/>
              <a:t/>
            </a:r>
            <a:br>
              <a:rPr lang="es-MX" dirty="0" smtClean="0"/>
            </a:br>
            <a:endParaRPr lang="es-MX" dirty="0"/>
          </a:p>
        </p:txBody>
      </p:sp>
      <p:sp>
        <p:nvSpPr>
          <p:cNvPr id="3" name="2 Título"/>
          <p:cNvSpPr>
            <a:spLocks noGrp="1"/>
          </p:cNvSpPr>
          <p:nvPr>
            <p:ph type="title"/>
          </p:nvPr>
        </p:nvSpPr>
        <p:spPr/>
        <p:txBody>
          <a:bodyPr>
            <a:normAutofit fontScale="90000"/>
          </a:bodyPr>
          <a:lstStyle/>
          <a:p>
            <a:r>
              <a:rPr lang="es-MX" dirty="0" smtClean="0"/>
              <a:t/>
            </a:r>
            <a:br>
              <a:rPr lang="es-MX" dirty="0" smtClean="0"/>
            </a:br>
            <a:r>
              <a:rPr lang="es-MX" dirty="0" smtClean="0"/>
              <a:t/>
            </a:r>
            <a:br>
              <a:rPr lang="es-MX" dirty="0" smtClean="0"/>
            </a:br>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2852"/>
            <a:ext cx="8229600" cy="6572296"/>
          </a:xfrm>
        </p:spPr>
        <p:txBody>
          <a:bodyPr>
            <a:normAutofit/>
          </a:bodyPr>
          <a:lstStyle/>
          <a:p>
            <a:endParaRPr lang="es-MX" dirty="0" smtClean="0"/>
          </a:p>
          <a:p>
            <a:endParaRPr lang="es-MX" dirty="0" smtClean="0"/>
          </a:p>
          <a:p>
            <a:endParaRPr lang="es-MX" dirty="0" smtClean="0"/>
          </a:p>
          <a:p>
            <a:endParaRPr lang="es-MX" dirty="0" smtClean="0"/>
          </a:p>
          <a:p>
            <a:r>
              <a:rPr lang="es-MX" dirty="0" smtClean="0"/>
              <a:t>Por último cabe citar la </a:t>
            </a:r>
            <a:r>
              <a:rPr lang="es-MX" b="1" dirty="0" smtClean="0"/>
              <a:t>proporción entre los elementos</a:t>
            </a:r>
            <a:r>
              <a:rPr lang="es-MX" dirty="0" smtClean="0"/>
              <a:t>, que aplicada a la figura, se denomina </a:t>
            </a:r>
            <a:r>
              <a:rPr lang="es-MX" b="1" dirty="0" smtClean="0"/>
              <a:t>canon</a:t>
            </a:r>
            <a:r>
              <a:rPr lang="es-MX" dirty="0" smtClean="0"/>
              <a:t>. Normalmente, la base de las proporciones humanas es la cabeza, aunque en el arte egipcio se han observado cuadrículas que parecen demostrar la aplicación de un canon, tomando el dedo corazón, 19ª parte de la longitud del cuerpo, como unidad básica. </a:t>
            </a:r>
          </a:p>
        </p:txBody>
      </p:sp>
      <p:sp>
        <p:nvSpPr>
          <p:cNvPr id="3" name="2 Título"/>
          <p:cNvSpPr>
            <a:spLocks noGrp="1"/>
          </p:cNvSpPr>
          <p:nvPr>
            <p:ph type="title"/>
          </p:nvPr>
        </p:nvSpPr>
        <p:spPr/>
        <p:txBody>
          <a:bodyPr/>
          <a:lstStyle/>
          <a:p>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457200" y="457200"/>
            <a:ext cx="4114800" cy="5715000"/>
          </a:xfrm>
        </p:spPr>
        <p:txBody>
          <a:bodyPr/>
          <a:lstStyle/>
          <a:p>
            <a:endParaRPr lang="es-MX" dirty="0"/>
          </a:p>
        </p:txBody>
      </p:sp>
      <p:sp>
        <p:nvSpPr>
          <p:cNvPr id="5" name="4 Marcador de texto"/>
          <p:cNvSpPr>
            <a:spLocks noGrp="1"/>
          </p:cNvSpPr>
          <p:nvPr>
            <p:ph type="body" idx="2"/>
          </p:nvPr>
        </p:nvSpPr>
        <p:spPr>
          <a:xfrm>
            <a:off x="5072066" y="500042"/>
            <a:ext cx="3693982" cy="5572164"/>
          </a:xfrm>
        </p:spPr>
        <p:txBody>
          <a:bodyPr>
            <a:normAutofit fontScale="92500"/>
          </a:bodyPr>
          <a:lstStyle/>
          <a:p>
            <a:r>
              <a:rPr lang="es-MX" sz="1800" dirty="0" smtClean="0">
                <a:latin typeface="Arial" pitchFamily="34" charset="0"/>
                <a:cs typeface="Arial" pitchFamily="34" charset="0"/>
              </a:rPr>
              <a:t>En pintura, podríamos centrar en el Renacimiento los estudios sobre las proporciones humanas, a partir de </a:t>
            </a:r>
            <a:r>
              <a:rPr lang="es-MX" sz="1800" dirty="0" err="1" smtClean="0">
                <a:latin typeface="Arial" pitchFamily="34" charset="0"/>
                <a:cs typeface="Arial" pitchFamily="34" charset="0"/>
              </a:rPr>
              <a:t>Vitruvio</a:t>
            </a:r>
            <a:r>
              <a:rPr lang="es-MX" sz="1800" dirty="0" smtClean="0">
                <a:latin typeface="Arial" pitchFamily="34" charset="0"/>
                <a:cs typeface="Arial" pitchFamily="34" charset="0"/>
              </a:rPr>
              <a:t>. Alberti estableció un canon basado en estudios del natural; </a:t>
            </a:r>
            <a:r>
              <a:rPr lang="es-MX" sz="1800" dirty="0" err="1" smtClean="0">
                <a:latin typeface="Arial" pitchFamily="34" charset="0"/>
                <a:cs typeface="Arial" pitchFamily="34" charset="0"/>
              </a:rPr>
              <a:t>Durero</a:t>
            </a:r>
            <a:r>
              <a:rPr lang="es-MX" sz="1800" dirty="0" smtClean="0">
                <a:latin typeface="Arial" pitchFamily="34" charset="0"/>
                <a:cs typeface="Arial" pitchFamily="34" charset="0"/>
              </a:rPr>
              <a:t> hizo estudios con figuras de una longitud de siete, ocho, nueve u diez cabezas; Leonardo, Rafael, </a:t>
            </a:r>
            <a:r>
              <a:rPr lang="es-MX" sz="1800" dirty="0" err="1" smtClean="0">
                <a:latin typeface="Arial" pitchFamily="34" charset="0"/>
                <a:cs typeface="Arial" pitchFamily="34" charset="0"/>
              </a:rPr>
              <a:t>Holbein</a:t>
            </a:r>
            <a:r>
              <a:rPr lang="es-MX" sz="1800" dirty="0" smtClean="0">
                <a:latin typeface="Arial" pitchFamily="34" charset="0"/>
                <a:cs typeface="Arial" pitchFamily="34" charset="0"/>
              </a:rPr>
              <a:t>, David... se ocuparon del tema, siendo, sin embargo, los manieristas los que de manera práctica distorsionaron el canon clásico, que era de siete y medio a ocho cabezas, a pasar, en su afán </a:t>
            </a:r>
            <a:r>
              <a:rPr lang="es-MX" sz="1800" dirty="0" err="1" smtClean="0">
                <a:latin typeface="Arial" pitchFamily="34" charset="0"/>
                <a:cs typeface="Arial" pitchFamily="34" charset="0"/>
              </a:rPr>
              <a:t>anticlásico</a:t>
            </a:r>
            <a:r>
              <a:rPr lang="es-MX" sz="1800" dirty="0" smtClean="0">
                <a:latin typeface="Arial" pitchFamily="34" charset="0"/>
                <a:cs typeface="Arial" pitchFamily="34" charset="0"/>
              </a:rPr>
              <a:t>, a proporcionalidades de 1/11 o 1/12</a:t>
            </a:r>
          </a:p>
          <a:p>
            <a:endParaRPr lang="es-MX" dirty="0"/>
          </a:p>
        </p:txBody>
      </p:sp>
      <p:pic>
        <p:nvPicPr>
          <p:cNvPr id="40962" name="Picture 2" descr="Virgen del cuello largo"/>
          <p:cNvPicPr>
            <a:picLocks noChangeAspect="1" noChangeArrowheads="1"/>
          </p:cNvPicPr>
          <p:nvPr/>
        </p:nvPicPr>
        <p:blipFill>
          <a:blip r:embed="rId2" cstate="print"/>
          <a:srcRect/>
          <a:stretch>
            <a:fillRect/>
          </a:stretch>
        </p:blipFill>
        <p:spPr bwMode="auto">
          <a:xfrm>
            <a:off x="642910" y="357166"/>
            <a:ext cx="3714776" cy="6013127"/>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p:txBody>
          <a:bodyPr/>
          <a:lstStyle/>
          <a:p>
            <a:r>
              <a:rPr lang="es-MX" dirty="0" smtClean="0"/>
              <a:t>Este ideal de belleza no se formula exclusivamente a través del canon, sino que tiene múltiples propuestas. Así, el tema de las</a:t>
            </a:r>
            <a:r>
              <a:rPr lang="es-MX" b="1" dirty="0" smtClean="0"/>
              <a:t> Tres Gracias</a:t>
            </a:r>
            <a:r>
              <a:rPr lang="es-MX" dirty="0" smtClean="0"/>
              <a:t> -</a:t>
            </a:r>
            <a:r>
              <a:rPr lang="es-MX" dirty="0" err="1" smtClean="0"/>
              <a:t>Aglaé</a:t>
            </a:r>
            <a:r>
              <a:rPr lang="es-MX" dirty="0" smtClean="0"/>
              <a:t>, Eufrosine y Talía- que personificaban la belleza y la armonía física y espiritual, sirve de excusa al pintor para expresar su </a:t>
            </a:r>
            <a:r>
              <a:rPr lang="es-MX" b="1" dirty="0" smtClean="0"/>
              <a:t>gusto estético</a:t>
            </a:r>
            <a:r>
              <a:rPr lang="es-MX" dirty="0" smtClean="0"/>
              <a:t>. </a:t>
            </a:r>
          </a:p>
          <a:p>
            <a:r>
              <a:rPr lang="es-MX" dirty="0" smtClean="0"/>
              <a:t>Las representadas en </a:t>
            </a:r>
            <a:r>
              <a:rPr lang="es-MX" i="1" dirty="0" smtClean="0"/>
              <a:t>La Primavera </a:t>
            </a:r>
            <a:r>
              <a:rPr lang="es-MX" dirty="0" smtClean="0"/>
              <a:t>de Botticelli, las de Rafael y las de Rubens, entre otras muchas, vienen a ser paradigmáticas de la estética formal de los siglos XIV, XV y XVI</a:t>
            </a:r>
            <a:endParaRPr lang="es-MX" dirty="0"/>
          </a:p>
        </p:txBody>
      </p:sp>
      <p:sp>
        <p:nvSpPr>
          <p:cNvPr id="3" name="2 Marcador de texto"/>
          <p:cNvSpPr>
            <a:spLocks noGrp="1"/>
          </p:cNvSpPr>
          <p:nvPr>
            <p:ph type="body" idx="2"/>
          </p:nvPr>
        </p:nvSpPr>
        <p:spPr/>
        <p:txBody>
          <a:bodyPr/>
          <a:lstStyle/>
          <a:p>
            <a:endParaRPr lang="es-MX"/>
          </a:p>
        </p:txBody>
      </p:sp>
      <p:sp>
        <p:nvSpPr>
          <p:cNvPr id="4" name="3 Título"/>
          <p:cNvSpPr>
            <a:spLocks noGrp="1"/>
          </p:cNvSpPr>
          <p:nvPr>
            <p:ph type="title"/>
          </p:nvPr>
        </p:nvSpPr>
        <p:spPr/>
        <p:txBody>
          <a:bodyPr/>
          <a:lstStyle/>
          <a:p>
            <a:endParaRPr lang="es-MX"/>
          </a:p>
        </p:txBody>
      </p:sp>
      <p:pic>
        <p:nvPicPr>
          <p:cNvPr id="47106" name="Picture 2" descr="Las Tres Gracias"/>
          <p:cNvPicPr>
            <a:picLocks noChangeAspect="1" noChangeArrowheads="1"/>
          </p:cNvPicPr>
          <p:nvPr/>
        </p:nvPicPr>
        <p:blipFill>
          <a:blip r:embed="rId2" cstate="print"/>
          <a:srcRect/>
          <a:stretch>
            <a:fillRect/>
          </a:stretch>
        </p:blipFill>
        <p:spPr bwMode="auto">
          <a:xfrm>
            <a:off x="6572264" y="785794"/>
            <a:ext cx="2143140" cy="500066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28596" y="3357562"/>
            <a:ext cx="8229600" cy="1219200"/>
          </a:xfrm>
        </p:spPr>
        <p:txBody>
          <a:bodyPr>
            <a:noAutofit/>
          </a:bodyPr>
          <a:lstStyle/>
          <a:p>
            <a:r>
              <a:rPr lang="es-MX" sz="3600" dirty="0" smtClean="0">
                <a:solidFill>
                  <a:schemeClr val="bg1"/>
                </a:solidFill>
                <a:latin typeface="Arial" pitchFamily="34" charset="0"/>
                <a:cs typeface="Arial" pitchFamily="34" charset="0"/>
              </a:rPr>
              <a:t>Como dice san Agustín, «</a:t>
            </a:r>
            <a:r>
              <a:rPr lang="es-MX" sz="3600" i="1" dirty="0" smtClean="0">
                <a:solidFill>
                  <a:schemeClr val="bg1"/>
                </a:solidFill>
                <a:latin typeface="Arial" pitchFamily="34" charset="0"/>
                <a:cs typeface="Arial" pitchFamily="34" charset="0"/>
              </a:rPr>
              <a:t>Todo cuanto existe no puede existir sin alguna forma</a:t>
            </a:r>
            <a:r>
              <a:rPr lang="es-MX" sz="3600" dirty="0" smtClean="0">
                <a:solidFill>
                  <a:schemeClr val="bg1"/>
                </a:solidFill>
                <a:latin typeface="Arial" pitchFamily="34" charset="0"/>
                <a:cs typeface="Arial" pitchFamily="34" charset="0"/>
              </a:rPr>
              <a:t>», a lo que cabe añadir que </a:t>
            </a:r>
            <a:r>
              <a:rPr lang="es-MX" sz="3600" b="1" dirty="0" smtClean="0">
                <a:solidFill>
                  <a:schemeClr val="bg1"/>
                </a:solidFill>
                <a:latin typeface="Arial" pitchFamily="34" charset="0"/>
                <a:cs typeface="Arial" pitchFamily="34" charset="0"/>
              </a:rPr>
              <a:t>el fundamento de un cuadro son las formas, ya sean figurativas o abstractas.</a:t>
            </a:r>
            <a:endParaRPr lang="es-MX" sz="3600" dirty="0">
              <a:solidFill>
                <a:schemeClr val="bg1"/>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r>
              <a:rPr lang="es-MX" sz="2000" dirty="0" smtClean="0">
                <a:latin typeface="Arial" pitchFamily="34" charset="0"/>
                <a:cs typeface="Arial" pitchFamily="34" charset="0"/>
              </a:rPr>
              <a:t>Un primer estadio de </a:t>
            </a:r>
            <a:r>
              <a:rPr lang="es-MX" sz="2000" b="1" dirty="0" smtClean="0">
                <a:latin typeface="Arial" pitchFamily="34" charset="0"/>
                <a:cs typeface="Arial" pitchFamily="34" charset="0"/>
              </a:rPr>
              <a:t>placer estético sensorial </a:t>
            </a:r>
            <a:r>
              <a:rPr lang="es-MX" sz="2000" dirty="0" smtClean="0">
                <a:latin typeface="Arial" pitchFamily="34" charset="0"/>
                <a:cs typeface="Arial" pitchFamily="34" charset="0"/>
              </a:rPr>
              <a:t>tiene muy en cuenta este gusto y se expresa en términos de aceptación o rechazo; en cambio, en un segundo momento, el de </a:t>
            </a:r>
            <a:r>
              <a:rPr lang="es-MX" sz="2000" b="1" dirty="0" smtClean="0">
                <a:latin typeface="Arial" pitchFamily="34" charset="0"/>
                <a:cs typeface="Arial" pitchFamily="34" charset="0"/>
              </a:rPr>
              <a:t>placer estático intelectual</a:t>
            </a:r>
            <a:r>
              <a:rPr lang="es-MX" sz="2000" dirty="0" smtClean="0">
                <a:latin typeface="Arial" pitchFamily="34" charset="0"/>
                <a:cs typeface="Arial" pitchFamily="34" charset="0"/>
              </a:rPr>
              <a:t>, se consigue una valoración mucho más enriquecedora y verdadera.</a:t>
            </a:r>
            <a:r>
              <a:rPr lang="es-MX" sz="2400" dirty="0" smtClean="0">
                <a:latin typeface="Arial" pitchFamily="34" charset="0"/>
                <a:cs typeface="Arial" pitchFamily="34" charset="0"/>
              </a:rPr>
              <a:t/>
            </a:r>
            <a:br>
              <a:rPr lang="es-MX" sz="2400" dirty="0" smtClean="0">
                <a:latin typeface="Arial" pitchFamily="34" charset="0"/>
                <a:cs typeface="Arial" pitchFamily="34" charset="0"/>
              </a:rPr>
            </a:br>
            <a:endParaRPr lang="es-MX" sz="2400" dirty="0" smtClean="0">
              <a:latin typeface="Arial" pitchFamily="34" charset="0"/>
              <a:cs typeface="Arial" pitchFamily="34" charset="0"/>
            </a:endParaRPr>
          </a:p>
          <a:p>
            <a:endParaRPr lang="es-MX" sz="2400" dirty="0" smtClean="0">
              <a:latin typeface="Arial" pitchFamily="34" charset="0"/>
              <a:cs typeface="Arial" pitchFamily="34" charset="0"/>
            </a:endParaRPr>
          </a:p>
          <a:p>
            <a:r>
              <a:rPr lang="es-MX" sz="2000" dirty="0" smtClean="0">
                <a:latin typeface="Arial" pitchFamily="34" charset="0"/>
                <a:cs typeface="Arial" pitchFamily="34" charset="0"/>
              </a:rPr>
              <a:t>La percepción visual de la obra de arte pictórica ha de tener en cuenta </a:t>
            </a:r>
            <a:r>
              <a:rPr lang="es-MX" sz="2000" b="1" dirty="0" smtClean="0">
                <a:latin typeface="Arial" pitchFamily="34" charset="0"/>
                <a:cs typeface="Arial" pitchFamily="34" charset="0"/>
              </a:rPr>
              <a:t>la forma cómo significación</a:t>
            </a:r>
            <a:r>
              <a:rPr lang="es-MX" sz="2000" dirty="0" smtClean="0">
                <a:latin typeface="Arial" pitchFamily="34" charset="0"/>
                <a:cs typeface="Arial" pitchFamily="34" charset="0"/>
              </a:rPr>
              <a:t>. Diversos autores han incidido en este punto. Se habla de </a:t>
            </a:r>
            <a:r>
              <a:rPr lang="es-MX" sz="2000" b="1" dirty="0" smtClean="0">
                <a:latin typeface="Arial" pitchFamily="34" charset="0"/>
                <a:cs typeface="Arial" pitchFamily="34" charset="0"/>
              </a:rPr>
              <a:t>la vida de las formas, espíritu de las formas, contenido de las formas, significado de las formas</a:t>
            </a:r>
            <a:r>
              <a:rPr lang="es-MX" sz="2000" dirty="0" smtClean="0">
                <a:latin typeface="Arial" pitchFamily="34" charset="0"/>
                <a:cs typeface="Arial" pitchFamily="34" charset="0"/>
              </a:rPr>
              <a:t> y otras muchas afirmaciones que hacen girar sobre lo formal la base de la obra de arte</a:t>
            </a:r>
            <a:endParaRPr lang="es-MX" sz="2000" dirty="0">
              <a:latin typeface="Arial" pitchFamily="34" charset="0"/>
              <a:cs typeface="Arial" pitchFamily="34" charset="0"/>
            </a:endParaRPr>
          </a:p>
        </p:txBody>
      </p:sp>
      <p:sp>
        <p:nvSpPr>
          <p:cNvPr id="2" name="1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000" dirty="0" smtClean="0">
                <a:latin typeface="Arial" pitchFamily="34" charset="0"/>
                <a:cs typeface="Arial" pitchFamily="34" charset="0"/>
              </a:rPr>
              <a:t>La pintura se convierte así en una realidad nueva: </a:t>
            </a:r>
            <a:r>
              <a:rPr lang="es-MX" sz="2000" b="1" dirty="0" smtClean="0">
                <a:latin typeface="Arial" pitchFamily="34" charset="0"/>
                <a:cs typeface="Arial" pitchFamily="34" charset="0"/>
              </a:rPr>
              <a:t>la realidad plástica</a:t>
            </a:r>
            <a:r>
              <a:rPr lang="es-MX" sz="2000" dirty="0" smtClean="0">
                <a:latin typeface="Arial" pitchFamily="34" charset="0"/>
                <a:cs typeface="Arial" pitchFamily="34" charset="0"/>
              </a:rPr>
              <a:t>, con su propio lenguaje y su propia vida interna. Y este lenguaje lo podemos fijar a lo largo de la Historia del Arte en conceptos antagónicos: </a:t>
            </a:r>
            <a:r>
              <a:rPr lang="es-MX" sz="2000" b="1" dirty="0" smtClean="0">
                <a:latin typeface="Arial" pitchFamily="34" charset="0"/>
                <a:cs typeface="Arial" pitchFamily="34" charset="0"/>
              </a:rPr>
              <a:t>Especulación / </a:t>
            </a:r>
            <a:r>
              <a:rPr lang="es-MX" sz="2000" b="1" dirty="0" err="1" smtClean="0">
                <a:latin typeface="Arial" pitchFamily="34" charset="0"/>
                <a:cs typeface="Arial" pitchFamily="34" charset="0"/>
              </a:rPr>
              <a:t>Decorativismo</a:t>
            </a:r>
            <a:r>
              <a:rPr lang="es-MX" sz="2000" b="1" dirty="0" smtClean="0">
                <a:latin typeface="Arial" pitchFamily="34" charset="0"/>
                <a:cs typeface="Arial" pitchFamily="34" charset="0"/>
              </a:rPr>
              <a:t>; Contención / Expresividad; Clasicismo / Barroco; Lineal/Pictórico ... </a:t>
            </a:r>
            <a:r>
              <a:rPr lang="es-MX" sz="2000" dirty="0" smtClean="0">
                <a:latin typeface="Arial" pitchFamily="34" charset="0"/>
                <a:cs typeface="Arial" pitchFamily="34" charset="0"/>
              </a:rPr>
              <a:t>son tomas de posición que explican diversas posturas artísticas</a:t>
            </a:r>
          </a:p>
          <a:p>
            <a:endParaRPr lang="es-MX" sz="2000" dirty="0">
              <a:latin typeface="Arial" pitchFamily="34" charset="0"/>
              <a:cs typeface="Arial" pitchFamily="34" charset="0"/>
            </a:endParaRPr>
          </a:p>
          <a:p>
            <a:r>
              <a:rPr lang="es-MX" sz="2000" b="1" dirty="0" smtClean="0">
                <a:latin typeface="Arial" pitchFamily="34" charset="0"/>
                <a:cs typeface="Arial" pitchFamily="34" charset="0"/>
              </a:rPr>
              <a:t>El espectador ha de mirar la obra</a:t>
            </a:r>
            <a:r>
              <a:rPr lang="es-MX" sz="2000" dirty="0" smtClean="0">
                <a:latin typeface="Arial" pitchFamily="34" charset="0"/>
                <a:cs typeface="Arial" pitchFamily="34" charset="0"/>
              </a:rPr>
              <a:t>. Esta afirmación, que parece una evidencia, es para nosotros fundamental, ya que la mayoría de espectadores reconocen la obra, la clasifican, saben de su significado, pero sin embargo no prestan atención en su contemplación.</a:t>
            </a:r>
            <a:endParaRPr lang="es-MX" sz="2000" dirty="0">
              <a:latin typeface="Arial" pitchFamily="34" charset="0"/>
              <a:cs typeface="Arial" pitchFamily="34" charset="0"/>
            </a:endParaRPr>
          </a:p>
        </p:txBody>
      </p:sp>
      <p:sp>
        <p:nvSpPr>
          <p:cNvPr id="2" name="1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400" dirty="0" smtClean="0"/>
              <a:t>Cada artista tiene su técnica, que si en la actualidad es fácil de saber, en la Antigüedad se guardaba celosamente como invariante de cada artista.</a:t>
            </a:r>
          </a:p>
          <a:p>
            <a:endParaRPr lang="es-MX" sz="2400" dirty="0"/>
          </a:p>
          <a:p>
            <a:r>
              <a:rPr lang="es-MX" sz="2400" dirty="0" smtClean="0"/>
              <a:t>En la Prehistoria se utilizaba el </a:t>
            </a:r>
            <a:r>
              <a:rPr lang="es-MX" sz="2400" b="1" dirty="0" smtClean="0"/>
              <a:t>carbón vegetal, pigmentos</a:t>
            </a:r>
            <a:r>
              <a:rPr lang="es-MX" sz="2400" dirty="0" smtClean="0"/>
              <a:t> a base de hierro -rojo- y manganeso -negro-, y también, esporádicamente, </a:t>
            </a:r>
            <a:r>
              <a:rPr lang="es-MX" sz="2400" b="1" dirty="0" smtClean="0"/>
              <a:t>sangre y caseína</a:t>
            </a:r>
            <a:r>
              <a:rPr lang="es-MX" sz="2400" dirty="0" smtClean="0"/>
              <a:t>, todos ellos mezclados con grasa animal que cumplía la función de aglutinante.</a:t>
            </a:r>
            <a:br>
              <a:rPr lang="es-MX" sz="2400" dirty="0" smtClean="0"/>
            </a:br>
            <a:endParaRPr lang="es-MX" sz="2400" dirty="0"/>
          </a:p>
        </p:txBody>
      </p:sp>
      <p:sp>
        <p:nvSpPr>
          <p:cNvPr id="2" name="1 Título"/>
          <p:cNvSpPr>
            <a:spLocks noGrp="1"/>
          </p:cNvSpPr>
          <p:nvPr>
            <p:ph type="title"/>
          </p:nvPr>
        </p:nvSpPr>
        <p:spPr/>
        <p:txBody>
          <a:bodyPr/>
          <a:lstStyle/>
          <a:p>
            <a:r>
              <a:rPr lang="es-MX" dirty="0" smtClean="0"/>
              <a:t>Técnicas</a:t>
            </a: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anunciacion_angelico.jpg"/>
          <p:cNvPicPr>
            <a:picLocks noGrp="1" noChangeAspect="1"/>
          </p:cNvPicPr>
          <p:nvPr>
            <p:ph sz="quarter" idx="1"/>
          </p:nvPr>
        </p:nvPicPr>
        <p:blipFill>
          <a:blip r:embed="rId2" cstate="print"/>
          <a:stretch>
            <a:fillRect/>
          </a:stretch>
        </p:blipFill>
        <p:spPr>
          <a:xfrm>
            <a:off x="1041400" y="844550"/>
            <a:ext cx="5080000" cy="4940300"/>
          </a:xfrm>
        </p:spPr>
      </p:pic>
      <p:sp>
        <p:nvSpPr>
          <p:cNvPr id="4" name="3 Marcador de texto"/>
          <p:cNvSpPr>
            <a:spLocks noGrp="1"/>
          </p:cNvSpPr>
          <p:nvPr>
            <p:ph type="body" idx="2"/>
          </p:nvPr>
        </p:nvSpPr>
        <p:spPr>
          <a:xfrm>
            <a:off x="6516216" y="1600200"/>
            <a:ext cx="2249832" cy="4421088"/>
          </a:xfrm>
        </p:spPr>
        <p:txBody>
          <a:bodyPr>
            <a:normAutofit fontScale="25000" lnSpcReduction="20000"/>
          </a:bodyPr>
          <a:lstStyle/>
          <a:p>
            <a:r>
              <a:rPr lang="es-MX" sz="7400" dirty="0" smtClean="0">
                <a:latin typeface="Arial" pitchFamily="34" charset="0"/>
                <a:cs typeface="Arial" pitchFamily="34" charset="0"/>
              </a:rPr>
              <a:t>El </a:t>
            </a:r>
            <a:r>
              <a:rPr lang="es-MX" sz="7400" b="1" dirty="0" smtClean="0">
                <a:latin typeface="Arial" pitchFamily="34" charset="0"/>
                <a:cs typeface="Arial" pitchFamily="34" charset="0"/>
              </a:rPr>
              <a:t>temple</a:t>
            </a:r>
            <a:r>
              <a:rPr lang="es-MX" sz="7400" dirty="0" smtClean="0">
                <a:latin typeface="Arial" pitchFamily="34" charset="0"/>
                <a:cs typeface="Arial" pitchFamily="34" charset="0"/>
              </a:rPr>
              <a:t>, el </a:t>
            </a:r>
            <a:r>
              <a:rPr lang="es-MX" sz="7400" b="1" dirty="0" smtClean="0">
                <a:latin typeface="Arial" pitchFamily="34" charset="0"/>
                <a:cs typeface="Arial" pitchFamily="34" charset="0"/>
              </a:rPr>
              <a:t>fresco</a:t>
            </a:r>
            <a:r>
              <a:rPr lang="es-MX" sz="7400" dirty="0" smtClean="0">
                <a:latin typeface="Arial" pitchFamily="34" charset="0"/>
                <a:cs typeface="Arial" pitchFamily="34" charset="0"/>
              </a:rPr>
              <a:t> y la </a:t>
            </a:r>
            <a:r>
              <a:rPr lang="es-MX" sz="7400" b="1" dirty="0" smtClean="0">
                <a:latin typeface="Arial" pitchFamily="34" charset="0"/>
                <a:cs typeface="Arial" pitchFamily="34" charset="0"/>
              </a:rPr>
              <a:t>encáustica</a:t>
            </a:r>
            <a:r>
              <a:rPr lang="es-MX" sz="7400" dirty="0" smtClean="0">
                <a:latin typeface="Arial" pitchFamily="34" charset="0"/>
                <a:cs typeface="Arial" pitchFamily="34" charset="0"/>
              </a:rPr>
              <a:t> son tres técnicas que se iniciaron en el mundo antiguo grecorromano y egipcio. La técnica del </a:t>
            </a:r>
            <a:r>
              <a:rPr lang="es-MX" sz="7400" b="1" dirty="0" smtClean="0">
                <a:latin typeface="Arial" pitchFamily="34" charset="0"/>
                <a:cs typeface="Arial" pitchFamily="34" charset="0"/>
              </a:rPr>
              <a:t>temple</a:t>
            </a:r>
            <a:r>
              <a:rPr lang="es-MX" sz="7400" dirty="0" smtClean="0">
                <a:latin typeface="Arial" pitchFamily="34" charset="0"/>
                <a:cs typeface="Arial" pitchFamily="34" charset="0"/>
              </a:rPr>
              <a:t> tiene múltiples formulaciones y fue utilizada como procedimiento de pintura mural.</a:t>
            </a:r>
          </a:p>
          <a:p>
            <a:endParaRPr lang="es-MX" dirty="0"/>
          </a:p>
        </p:txBody>
      </p:sp>
      <p:sp>
        <p:nvSpPr>
          <p:cNvPr id="2" name="1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adan_eva_expulsion.jpg"/>
          <p:cNvPicPr>
            <a:picLocks noGrp="1" noChangeAspect="1"/>
          </p:cNvPicPr>
          <p:nvPr>
            <p:ph sz="quarter" idx="1"/>
          </p:nvPr>
        </p:nvPicPr>
        <p:blipFill>
          <a:blip r:embed="rId2" cstate="print"/>
          <a:stretch>
            <a:fillRect/>
          </a:stretch>
        </p:blipFill>
        <p:spPr>
          <a:xfrm>
            <a:off x="2381250" y="457200"/>
            <a:ext cx="2400300" cy="5715000"/>
          </a:xfrm>
        </p:spPr>
      </p:pic>
      <p:sp>
        <p:nvSpPr>
          <p:cNvPr id="4" name="3 Marcador de texto"/>
          <p:cNvSpPr>
            <a:spLocks noGrp="1"/>
          </p:cNvSpPr>
          <p:nvPr>
            <p:ph type="body" idx="2"/>
          </p:nvPr>
        </p:nvSpPr>
        <p:spPr>
          <a:xfrm>
            <a:off x="5652120" y="1052736"/>
            <a:ext cx="3113928" cy="5184576"/>
          </a:xfrm>
        </p:spPr>
        <p:txBody>
          <a:bodyPr>
            <a:noAutofit/>
          </a:bodyPr>
          <a:lstStyle/>
          <a:p>
            <a:r>
              <a:rPr lang="es-MX" sz="1400" dirty="0" smtClean="0">
                <a:latin typeface="Arial" pitchFamily="34" charset="0"/>
                <a:cs typeface="Arial" pitchFamily="34" charset="0"/>
              </a:rPr>
              <a:t>El </a:t>
            </a:r>
            <a:r>
              <a:rPr lang="es-MX" sz="1400" b="1" dirty="0" smtClean="0">
                <a:latin typeface="Arial" pitchFamily="34" charset="0"/>
                <a:cs typeface="Arial" pitchFamily="34" charset="0"/>
              </a:rPr>
              <a:t>fresco</a:t>
            </a:r>
            <a:r>
              <a:rPr lang="es-MX" sz="1400" dirty="0" smtClean="0">
                <a:latin typeface="Arial" pitchFamily="34" charset="0"/>
                <a:cs typeface="Arial" pitchFamily="34" charset="0"/>
              </a:rPr>
              <a:t> es la modalidad técnica más frecuente en la pintura mural. Se realiza sobre revoque de cal húmeda que sirve de soporte para los diversos pigmentos disueltos en agua. Los colores utilizados son preferentemente de origen mineral: blanco de San Juan (carbonato cálcico) y cal muerta (hidróxido de calcio) para el blanco etc. La realización del fresco precisa una gran preparación técnica y no permite rectificaciones, ya que éstas se hacen muy evidentes. Se emplea la </a:t>
            </a:r>
            <a:r>
              <a:rPr lang="es-MX" sz="1400" b="1" dirty="0" smtClean="0">
                <a:latin typeface="Arial" pitchFamily="34" charset="0"/>
                <a:cs typeface="Arial" pitchFamily="34" charset="0"/>
              </a:rPr>
              <a:t>sinopia</a:t>
            </a:r>
            <a:r>
              <a:rPr lang="es-MX" sz="1400" dirty="0" smtClean="0">
                <a:latin typeface="Arial" pitchFamily="34" charset="0"/>
                <a:cs typeface="Arial" pitchFamily="34" charset="0"/>
              </a:rPr>
              <a:t>, es decir, un dibujo preparatorio sobre el revoque que permite fijar los contornos y marcar las jornadas en las que se realizará la obra.</a:t>
            </a:r>
            <a:endParaRPr lang="es-MX" sz="1400" dirty="0">
              <a:latin typeface="Arial" pitchFamily="34" charset="0"/>
              <a:cs typeface="Arial" pitchFamily="34" charset="0"/>
            </a:endParaRPr>
          </a:p>
        </p:txBody>
      </p:sp>
      <p:sp>
        <p:nvSpPr>
          <p:cNvPr id="2" name="1 Título"/>
          <p:cNvSpPr>
            <a:spLocks noGrp="1"/>
          </p:cNvSpPr>
          <p:nvPr>
            <p:ph type="title"/>
          </p:nvPr>
        </p:nvSpPr>
        <p:spPr/>
        <p:txBody>
          <a:bodyPr/>
          <a:lstStyle/>
          <a:p>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600" dirty="0" smtClean="0">
                <a:latin typeface="Arial" pitchFamily="34" charset="0"/>
                <a:cs typeface="Arial" pitchFamily="34" charset="0"/>
              </a:rPr>
              <a:t>Algunas modalidades de pintura sobre muro se acercan del fresco, sin adquirir las tonalidades de aquél. Así podemos citar el </a:t>
            </a:r>
            <a:r>
              <a:rPr lang="es-MX" sz="2600" b="1" dirty="0" smtClean="0">
                <a:latin typeface="Arial" pitchFamily="34" charset="0"/>
                <a:cs typeface="Arial" pitchFamily="34" charset="0"/>
              </a:rPr>
              <a:t>fresco-seco</a:t>
            </a:r>
            <a:r>
              <a:rPr lang="es-MX" sz="2600" dirty="0" smtClean="0">
                <a:latin typeface="Arial" pitchFamily="34" charset="0"/>
                <a:cs typeface="Arial" pitchFamily="34" charset="0"/>
              </a:rPr>
              <a:t>, que aplica los pigmentos en la pared casi seca, para terminar la obra con colores mezclados con agua de cal (</a:t>
            </a:r>
            <a:r>
              <a:rPr lang="es-MX" sz="2600" b="1" dirty="0" smtClean="0">
                <a:latin typeface="Arial" pitchFamily="34" charset="0"/>
                <a:cs typeface="Arial" pitchFamily="34" charset="0"/>
              </a:rPr>
              <a:t>mezzo-fresco</a:t>
            </a:r>
            <a:r>
              <a:rPr lang="es-MX" sz="2600" dirty="0" smtClean="0">
                <a:latin typeface="Arial" pitchFamily="34" charset="0"/>
                <a:cs typeface="Arial" pitchFamily="34" charset="0"/>
              </a:rPr>
              <a:t>). A este procedimiento mixto podemos añadir los preparados actuales y la pintura al óleo, que se utilizan sobre el muro, y varias técnicas propias de cada autor.</a:t>
            </a:r>
            <a:r>
              <a:rPr lang="es-MX" dirty="0" smtClean="0"/>
              <a:t/>
            </a:r>
            <a:br>
              <a:rPr lang="es-MX" dirty="0" smtClean="0"/>
            </a:br>
            <a:endParaRPr lang="es-MX" dirty="0"/>
          </a:p>
        </p:txBody>
      </p:sp>
      <p:sp>
        <p:nvSpPr>
          <p:cNvPr id="2" name="1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190</TotalTime>
  <Words>2788</Words>
  <Application>Microsoft Office PowerPoint</Application>
  <PresentationFormat>Presentación en pantalla (4:3)</PresentationFormat>
  <Paragraphs>100</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Papel</vt:lpstr>
      <vt:lpstr>Tema 3 </vt:lpstr>
      <vt:lpstr>Introducción</vt:lpstr>
      <vt:lpstr>Diapositiva 3</vt:lpstr>
      <vt:lpstr>Diapositiva 4</vt:lpstr>
      <vt:lpstr>Diapositiva 5</vt:lpstr>
      <vt:lpstr>Técnicas</vt:lpstr>
      <vt:lpstr>Diapositiva 7</vt:lpstr>
      <vt:lpstr>Diapositiva 8</vt:lpstr>
      <vt:lpstr>Diapositiva 9</vt:lpstr>
      <vt:lpstr>Diapositiva 10</vt:lpstr>
      <vt:lpstr>Diapositiva 11</vt:lpstr>
      <vt:lpstr>Diapositiva 12</vt:lpstr>
      <vt:lpstr>Diapositiva 13</vt:lpstr>
      <vt:lpstr>Diapositiva 14</vt:lpstr>
      <vt:lpstr>Diapositiva 15</vt:lpstr>
      <vt:lpstr>DIBUJO</vt:lpstr>
      <vt:lpstr>DIBUJO</vt:lpstr>
      <vt:lpstr>Diapositiva 18</vt:lpstr>
      <vt:lpstr>Diapositiva 19</vt:lpstr>
      <vt:lpstr>Diapositiva 20</vt:lpstr>
      <vt:lpstr>Diapositiva 21</vt:lpstr>
      <vt:lpstr>Diapositiva 22</vt:lpstr>
      <vt:lpstr>Diapositiva 23</vt:lpstr>
      <vt:lpstr>LA FORMA DE LOS ELEMENTOS</vt:lpstr>
      <vt:lpstr>Diapositiva 25</vt:lpstr>
      <vt:lpstr>Diapositiva 26</vt:lpstr>
      <vt:lpstr>Diapositiva 27</vt:lpstr>
      <vt:lpstr>Diapositiva 28</vt:lpstr>
      <vt:lpstr>Diapositiva 29</vt:lpstr>
      <vt:lpstr>Diapositiva 30</vt:lpstr>
      <vt:lpstr>  </vt:lpstr>
      <vt:lpstr>Diapositiva 32</vt:lpstr>
      <vt:lpstr>Diapositiva 33</vt:lpstr>
      <vt:lpstr>Diapositiva 34</vt:lpstr>
      <vt:lpstr>Como dice san Agustín, «Todo cuanto existe no puede existir sin alguna forma», a lo que cabe añadir que el fundamento de un cuadro son las formas, ya sean figurativas o abstractas.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Max</dc:creator>
  <cp:lastModifiedBy>user</cp:lastModifiedBy>
  <cp:revision>12</cp:revision>
  <dcterms:created xsi:type="dcterms:W3CDTF">2011-02-02T05:58:56Z</dcterms:created>
  <dcterms:modified xsi:type="dcterms:W3CDTF">2012-02-26T22:43:12Z</dcterms:modified>
</cp:coreProperties>
</file>